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5"/>
  </p:notesMasterIdLst>
  <p:sldIdLst>
    <p:sldId id="256" r:id="rId2"/>
    <p:sldId id="290" r:id="rId3"/>
    <p:sldId id="282" r:id="rId4"/>
    <p:sldId id="283" r:id="rId5"/>
    <p:sldId id="278" r:id="rId6"/>
    <p:sldId id="257" r:id="rId7"/>
    <p:sldId id="284" r:id="rId8"/>
    <p:sldId id="270" r:id="rId9"/>
    <p:sldId id="285" r:id="rId10"/>
    <p:sldId id="258" r:id="rId11"/>
    <p:sldId id="286" r:id="rId12"/>
    <p:sldId id="259" r:id="rId13"/>
    <p:sldId id="279" r:id="rId14"/>
    <p:sldId id="280" r:id="rId15"/>
    <p:sldId id="260" r:id="rId16"/>
    <p:sldId id="291" r:id="rId17"/>
    <p:sldId id="261" r:id="rId18"/>
    <p:sldId id="292" r:id="rId19"/>
    <p:sldId id="263" r:id="rId20"/>
    <p:sldId id="277" r:id="rId21"/>
    <p:sldId id="266" r:id="rId22"/>
    <p:sldId id="267" r:id="rId23"/>
    <p:sldId id="268" r:id="rId24"/>
    <p:sldId id="271" r:id="rId25"/>
    <p:sldId id="272" r:id="rId26"/>
    <p:sldId id="273" r:id="rId27"/>
    <p:sldId id="274" r:id="rId28"/>
    <p:sldId id="275" r:id="rId29"/>
    <p:sldId id="276" r:id="rId30"/>
    <p:sldId id="288" r:id="rId31"/>
    <p:sldId id="281" r:id="rId32"/>
    <p:sldId id="289" r:id="rId33"/>
    <p:sldId id="287"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9" autoAdjust="0"/>
    <p:restoredTop sz="93439" autoAdjust="0"/>
  </p:normalViewPr>
  <p:slideViewPr>
    <p:cSldViewPr>
      <p:cViewPr varScale="1">
        <p:scale>
          <a:sx n="80" d="100"/>
          <a:sy n="80" d="100"/>
        </p:scale>
        <p:origin x="-96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379A15-9087-4D2D-B686-80006EB50DF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50371884-7B1D-40FF-B745-CAD2FFAC8634}">
      <dgm:prSet phldrT="[Текст]"/>
      <dgm:spPr/>
      <dgm:t>
        <a:bodyPr/>
        <a:lstStyle/>
        <a:p>
          <a:r>
            <a:rPr lang="kk-KZ" dirty="0" smtClean="0">
              <a:latin typeface="Times New Roman" pitchFamily="18" charset="0"/>
              <a:cs typeface="Times New Roman" pitchFamily="18" charset="0"/>
            </a:rPr>
            <a:t>Қарақұмық дәнінен алынады</a:t>
          </a:r>
          <a:r>
            <a:rPr lang="kk-KZ" dirty="0" smtClean="0"/>
            <a:t>:</a:t>
          </a:r>
          <a:endParaRPr lang="ru-RU" dirty="0"/>
        </a:p>
      </dgm:t>
    </dgm:pt>
    <dgm:pt modelId="{909C84D1-8858-439B-98A6-08FC8B8366D1}" type="parTrans" cxnId="{4A489D53-0D8A-48B7-971D-B9C5A77AEAA0}">
      <dgm:prSet/>
      <dgm:spPr/>
      <dgm:t>
        <a:bodyPr/>
        <a:lstStyle/>
        <a:p>
          <a:endParaRPr lang="ru-RU"/>
        </a:p>
      </dgm:t>
    </dgm:pt>
    <dgm:pt modelId="{C5E8102C-8E27-480A-8540-B9B1B62C5398}" type="sibTrans" cxnId="{4A489D53-0D8A-48B7-971D-B9C5A77AEAA0}">
      <dgm:prSet/>
      <dgm:spPr/>
      <dgm:t>
        <a:bodyPr/>
        <a:lstStyle/>
        <a:p>
          <a:endParaRPr lang="ru-RU"/>
        </a:p>
      </dgm:t>
    </dgm:pt>
    <dgm:pt modelId="{6966AA2F-0538-410D-AD30-A5DB96A8BF0A}">
      <dgm:prSet phldrT="[Текст]" custT="1"/>
      <dgm:spPr/>
      <dgm:t>
        <a:bodyPr/>
        <a:lstStyle/>
        <a:p>
          <a:r>
            <a:rPr lang="kk-KZ" sz="2000" b="1" i="1" dirty="0" smtClean="0">
              <a:latin typeface="Times New Roman" pitchFamily="18" charset="0"/>
              <a:cs typeface="Times New Roman" pitchFamily="18" charset="0"/>
            </a:rPr>
            <a:t>Ядрица </a:t>
          </a:r>
          <a:r>
            <a:rPr lang="kk-KZ" sz="1600" dirty="0" smtClean="0">
              <a:latin typeface="Times New Roman" pitchFamily="18" charset="0"/>
              <a:cs typeface="Times New Roman" pitchFamily="18" charset="0"/>
            </a:rPr>
            <a:t>(ірі жарма) – ұсақталмаған ірі дәннен алады, ол електің 1,6×20 мм-лік өтпейді.</a:t>
          </a:r>
          <a:endParaRPr lang="ru-RU" sz="1600" dirty="0">
            <a:latin typeface="Times New Roman" pitchFamily="18" charset="0"/>
            <a:cs typeface="Times New Roman" pitchFamily="18" charset="0"/>
          </a:endParaRPr>
        </a:p>
      </dgm:t>
    </dgm:pt>
    <dgm:pt modelId="{A8E8DF18-3AC1-4494-8900-0A7A7EAEFC33}" type="parTrans" cxnId="{2A554E36-1FC0-4EF9-9315-F4EB6462CEAB}">
      <dgm:prSet/>
      <dgm:spPr/>
      <dgm:t>
        <a:bodyPr/>
        <a:lstStyle/>
        <a:p>
          <a:endParaRPr lang="ru-RU"/>
        </a:p>
      </dgm:t>
    </dgm:pt>
    <dgm:pt modelId="{AA150BA0-7F72-471D-B3EB-E3B95E5889A2}" type="sibTrans" cxnId="{2A554E36-1FC0-4EF9-9315-F4EB6462CEAB}">
      <dgm:prSet/>
      <dgm:spPr/>
      <dgm:t>
        <a:bodyPr/>
        <a:lstStyle/>
        <a:p>
          <a:endParaRPr lang="ru-RU"/>
        </a:p>
      </dgm:t>
    </dgm:pt>
    <dgm:pt modelId="{20B79E77-43A2-4768-BAA7-9A3EB2403FDD}">
      <dgm:prSet phldrT="[Текст]" custT="1"/>
      <dgm:spPr/>
      <dgm:t>
        <a:bodyPr/>
        <a:lstStyle/>
        <a:p>
          <a:r>
            <a:rPr lang="kk-KZ" sz="2000" b="1" i="1" dirty="0" smtClean="0">
              <a:latin typeface="Times New Roman" pitchFamily="18" charset="0"/>
              <a:cs typeface="Times New Roman" pitchFamily="18" charset="0"/>
            </a:rPr>
            <a:t>Продел </a:t>
          </a:r>
          <a:r>
            <a:rPr lang="kk-KZ" sz="1600" dirty="0" smtClean="0">
              <a:latin typeface="Times New Roman" pitchFamily="18" charset="0"/>
              <a:cs typeface="Times New Roman" pitchFamily="18" charset="0"/>
            </a:rPr>
            <a:t>(ұсақ жарма) – електің 1,6×20 мм-лік тесіктерінен өтіп, 0,8 мм-лік өтпеген сырғымалар</a:t>
          </a:r>
          <a:r>
            <a:rPr lang="kk-KZ" sz="1600" dirty="0" smtClean="0">
              <a:latin typeface="Times New Roman"/>
              <a:cs typeface="Times New Roman"/>
            </a:rPr>
            <a:t>.</a:t>
          </a:r>
          <a:endParaRPr lang="ru-RU" sz="1600" dirty="0"/>
        </a:p>
      </dgm:t>
    </dgm:pt>
    <dgm:pt modelId="{BBD3A948-1146-42B6-8C22-64654BB4E2F4}" type="parTrans" cxnId="{19A63C79-3D2F-4400-B497-CD0D6A97BA77}">
      <dgm:prSet/>
      <dgm:spPr/>
      <dgm:t>
        <a:bodyPr/>
        <a:lstStyle/>
        <a:p>
          <a:endParaRPr lang="ru-RU"/>
        </a:p>
      </dgm:t>
    </dgm:pt>
    <dgm:pt modelId="{18E1749F-9445-4A31-9467-EE5426859909}" type="sibTrans" cxnId="{19A63C79-3D2F-4400-B497-CD0D6A97BA77}">
      <dgm:prSet/>
      <dgm:spPr/>
      <dgm:t>
        <a:bodyPr/>
        <a:lstStyle/>
        <a:p>
          <a:endParaRPr lang="ru-RU"/>
        </a:p>
      </dgm:t>
    </dgm:pt>
    <dgm:pt modelId="{1FB6E731-24C3-40CC-B266-EC5B90460EAD}" type="pres">
      <dgm:prSet presAssocID="{02379A15-9087-4D2D-B686-80006EB50DF2}" presName="hierChild1" presStyleCnt="0">
        <dgm:presLayoutVars>
          <dgm:chPref val="1"/>
          <dgm:dir/>
          <dgm:animOne val="branch"/>
          <dgm:animLvl val="lvl"/>
          <dgm:resizeHandles/>
        </dgm:presLayoutVars>
      </dgm:prSet>
      <dgm:spPr/>
      <dgm:t>
        <a:bodyPr/>
        <a:lstStyle/>
        <a:p>
          <a:endParaRPr lang="ru-RU"/>
        </a:p>
      </dgm:t>
    </dgm:pt>
    <dgm:pt modelId="{953D4773-14F3-43BD-8FD3-3DEDC28678FC}" type="pres">
      <dgm:prSet presAssocID="{50371884-7B1D-40FF-B745-CAD2FFAC8634}" presName="hierRoot1" presStyleCnt="0"/>
      <dgm:spPr/>
    </dgm:pt>
    <dgm:pt modelId="{A5D57A36-20F9-40AE-90C0-40D8AAF905BD}" type="pres">
      <dgm:prSet presAssocID="{50371884-7B1D-40FF-B745-CAD2FFAC8634}" presName="composite" presStyleCnt="0"/>
      <dgm:spPr/>
    </dgm:pt>
    <dgm:pt modelId="{EFED6E91-5DE8-4520-8EF3-927D42FF79AE}" type="pres">
      <dgm:prSet presAssocID="{50371884-7B1D-40FF-B745-CAD2FFAC8634}" presName="background" presStyleLbl="node0" presStyleIdx="0" presStyleCnt="1"/>
      <dgm:spPr/>
    </dgm:pt>
    <dgm:pt modelId="{030654EC-F236-4273-BB85-AB0B77B67E6F}" type="pres">
      <dgm:prSet presAssocID="{50371884-7B1D-40FF-B745-CAD2FFAC8634}" presName="text" presStyleLbl="fgAcc0" presStyleIdx="0" presStyleCnt="1">
        <dgm:presLayoutVars>
          <dgm:chPref val="3"/>
        </dgm:presLayoutVars>
      </dgm:prSet>
      <dgm:spPr/>
      <dgm:t>
        <a:bodyPr/>
        <a:lstStyle/>
        <a:p>
          <a:endParaRPr lang="ru-RU"/>
        </a:p>
      </dgm:t>
    </dgm:pt>
    <dgm:pt modelId="{F4FDD4D5-6975-4BB7-9111-7F844864B226}" type="pres">
      <dgm:prSet presAssocID="{50371884-7B1D-40FF-B745-CAD2FFAC8634}" presName="hierChild2" presStyleCnt="0"/>
      <dgm:spPr/>
    </dgm:pt>
    <dgm:pt modelId="{8D8DF6DC-492E-4ABE-A134-A07420DEBA97}" type="pres">
      <dgm:prSet presAssocID="{A8E8DF18-3AC1-4494-8900-0A7A7EAEFC33}" presName="Name10" presStyleLbl="parChTrans1D2" presStyleIdx="0" presStyleCnt="2"/>
      <dgm:spPr/>
      <dgm:t>
        <a:bodyPr/>
        <a:lstStyle/>
        <a:p>
          <a:endParaRPr lang="ru-RU"/>
        </a:p>
      </dgm:t>
    </dgm:pt>
    <dgm:pt modelId="{C18B2681-7B20-4E9F-B2E7-D02E794139A0}" type="pres">
      <dgm:prSet presAssocID="{6966AA2F-0538-410D-AD30-A5DB96A8BF0A}" presName="hierRoot2" presStyleCnt="0"/>
      <dgm:spPr/>
    </dgm:pt>
    <dgm:pt modelId="{B8C94557-806B-46DD-AE30-8E0F2912BC0E}" type="pres">
      <dgm:prSet presAssocID="{6966AA2F-0538-410D-AD30-A5DB96A8BF0A}" presName="composite2" presStyleCnt="0"/>
      <dgm:spPr/>
    </dgm:pt>
    <dgm:pt modelId="{CD87BC84-D2E4-455F-9209-007891FA333D}" type="pres">
      <dgm:prSet presAssocID="{6966AA2F-0538-410D-AD30-A5DB96A8BF0A}" presName="background2" presStyleLbl="node2" presStyleIdx="0" presStyleCnt="2"/>
      <dgm:spPr/>
    </dgm:pt>
    <dgm:pt modelId="{964E9D2A-30A5-47B3-B3A8-9F9C27373B02}" type="pres">
      <dgm:prSet presAssocID="{6966AA2F-0538-410D-AD30-A5DB96A8BF0A}" presName="text2" presStyleLbl="fgAcc2" presStyleIdx="0" presStyleCnt="2">
        <dgm:presLayoutVars>
          <dgm:chPref val="3"/>
        </dgm:presLayoutVars>
      </dgm:prSet>
      <dgm:spPr/>
      <dgm:t>
        <a:bodyPr/>
        <a:lstStyle/>
        <a:p>
          <a:endParaRPr lang="ru-RU"/>
        </a:p>
      </dgm:t>
    </dgm:pt>
    <dgm:pt modelId="{24344B68-ADBB-4671-9EB7-BF270693AA01}" type="pres">
      <dgm:prSet presAssocID="{6966AA2F-0538-410D-AD30-A5DB96A8BF0A}" presName="hierChild3" presStyleCnt="0"/>
      <dgm:spPr/>
    </dgm:pt>
    <dgm:pt modelId="{B3467828-BEB6-40E8-9C44-4469F4DDD049}" type="pres">
      <dgm:prSet presAssocID="{BBD3A948-1146-42B6-8C22-64654BB4E2F4}" presName="Name10" presStyleLbl="parChTrans1D2" presStyleIdx="1" presStyleCnt="2"/>
      <dgm:spPr/>
      <dgm:t>
        <a:bodyPr/>
        <a:lstStyle/>
        <a:p>
          <a:endParaRPr lang="ru-RU"/>
        </a:p>
      </dgm:t>
    </dgm:pt>
    <dgm:pt modelId="{2A4471F4-5F5F-4D75-A905-7F08E8989E7C}" type="pres">
      <dgm:prSet presAssocID="{20B79E77-43A2-4768-BAA7-9A3EB2403FDD}" presName="hierRoot2" presStyleCnt="0"/>
      <dgm:spPr/>
    </dgm:pt>
    <dgm:pt modelId="{EC91A67B-AD5A-4A67-88E4-2684A48210D0}" type="pres">
      <dgm:prSet presAssocID="{20B79E77-43A2-4768-BAA7-9A3EB2403FDD}" presName="composite2" presStyleCnt="0"/>
      <dgm:spPr/>
    </dgm:pt>
    <dgm:pt modelId="{DBA08D45-A49D-48D6-A17A-0FF6C49121FF}" type="pres">
      <dgm:prSet presAssocID="{20B79E77-43A2-4768-BAA7-9A3EB2403FDD}" presName="background2" presStyleLbl="node2" presStyleIdx="1" presStyleCnt="2"/>
      <dgm:spPr/>
    </dgm:pt>
    <dgm:pt modelId="{4C59F856-D6B2-48B0-BA53-76F2DC6EAA13}" type="pres">
      <dgm:prSet presAssocID="{20B79E77-43A2-4768-BAA7-9A3EB2403FDD}" presName="text2" presStyleLbl="fgAcc2" presStyleIdx="1" presStyleCnt="2">
        <dgm:presLayoutVars>
          <dgm:chPref val="3"/>
        </dgm:presLayoutVars>
      </dgm:prSet>
      <dgm:spPr/>
      <dgm:t>
        <a:bodyPr/>
        <a:lstStyle/>
        <a:p>
          <a:endParaRPr lang="ru-RU"/>
        </a:p>
      </dgm:t>
    </dgm:pt>
    <dgm:pt modelId="{33FDD0C2-36D9-4E90-8AF9-656BDE8A0A13}" type="pres">
      <dgm:prSet presAssocID="{20B79E77-43A2-4768-BAA7-9A3EB2403FDD}" presName="hierChild3" presStyleCnt="0"/>
      <dgm:spPr/>
    </dgm:pt>
  </dgm:ptLst>
  <dgm:cxnLst>
    <dgm:cxn modelId="{2A554E36-1FC0-4EF9-9315-F4EB6462CEAB}" srcId="{50371884-7B1D-40FF-B745-CAD2FFAC8634}" destId="{6966AA2F-0538-410D-AD30-A5DB96A8BF0A}" srcOrd="0" destOrd="0" parTransId="{A8E8DF18-3AC1-4494-8900-0A7A7EAEFC33}" sibTransId="{AA150BA0-7F72-471D-B3EB-E3B95E5889A2}"/>
    <dgm:cxn modelId="{36B297D1-E129-4038-8320-F78115E968F7}" type="presOf" srcId="{BBD3A948-1146-42B6-8C22-64654BB4E2F4}" destId="{B3467828-BEB6-40E8-9C44-4469F4DDD049}" srcOrd="0" destOrd="0" presId="urn:microsoft.com/office/officeart/2005/8/layout/hierarchy1"/>
    <dgm:cxn modelId="{19A63C79-3D2F-4400-B497-CD0D6A97BA77}" srcId="{50371884-7B1D-40FF-B745-CAD2FFAC8634}" destId="{20B79E77-43A2-4768-BAA7-9A3EB2403FDD}" srcOrd="1" destOrd="0" parTransId="{BBD3A948-1146-42B6-8C22-64654BB4E2F4}" sibTransId="{18E1749F-9445-4A31-9467-EE5426859909}"/>
    <dgm:cxn modelId="{94A13F69-7020-488A-8215-B5D70AD1B61D}" type="presOf" srcId="{02379A15-9087-4D2D-B686-80006EB50DF2}" destId="{1FB6E731-24C3-40CC-B266-EC5B90460EAD}" srcOrd="0" destOrd="0" presId="urn:microsoft.com/office/officeart/2005/8/layout/hierarchy1"/>
    <dgm:cxn modelId="{C7AE705F-800E-460B-85CB-8C99E76C62D3}" type="presOf" srcId="{A8E8DF18-3AC1-4494-8900-0A7A7EAEFC33}" destId="{8D8DF6DC-492E-4ABE-A134-A07420DEBA97}" srcOrd="0" destOrd="0" presId="urn:microsoft.com/office/officeart/2005/8/layout/hierarchy1"/>
    <dgm:cxn modelId="{9DDE9075-C0AE-4440-A094-823184EC66C9}" type="presOf" srcId="{6966AA2F-0538-410D-AD30-A5DB96A8BF0A}" destId="{964E9D2A-30A5-47B3-B3A8-9F9C27373B02}" srcOrd="0" destOrd="0" presId="urn:microsoft.com/office/officeart/2005/8/layout/hierarchy1"/>
    <dgm:cxn modelId="{A447E87A-5087-4795-9E43-9942667D88C0}" type="presOf" srcId="{50371884-7B1D-40FF-B745-CAD2FFAC8634}" destId="{030654EC-F236-4273-BB85-AB0B77B67E6F}" srcOrd="0" destOrd="0" presId="urn:microsoft.com/office/officeart/2005/8/layout/hierarchy1"/>
    <dgm:cxn modelId="{0F7951CF-2845-429F-A9C0-5DF423B0FA99}" type="presOf" srcId="{20B79E77-43A2-4768-BAA7-9A3EB2403FDD}" destId="{4C59F856-D6B2-48B0-BA53-76F2DC6EAA13}" srcOrd="0" destOrd="0" presId="urn:microsoft.com/office/officeart/2005/8/layout/hierarchy1"/>
    <dgm:cxn modelId="{4A489D53-0D8A-48B7-971D-B9C5A77AEAA0}" srcId="{02379A15-9087-4D2D-B686-80006EB50DF2}" destId="{50371884-7B1D-40FF-B745-CAD2FFAC8634}" srcOrd="0" destOrd="0" parTransId="{909C84D1-8858-439B-98A6-08FC8B8366D1}" sibTransId="{C5E8102C-8E27-480A-8540-B9B1B62C5398}"/>
    <dgm:cxn modelId="{08A000FF-38CF-413E-9E47-C94A833CDEC8}" type="presParOf" srcId="{1FB6E731-24C3-40CC-B266-EC5B90460EAD}" destId="{953D4773-14F3-43BD-8FD3-3DEDC28678FC}" srcOrd="0" destOrd="0" presId="urn:microsoft.com/office/officeart/2005/8/layout/hierarchy1"/>
    <dgm:cxn modelId="{48260541-F580-4F08-B5DF-7CD9940C6CCB}" type="presParOf" srcId="{953D4773-14F3-43BD-8FD3-3DEDC28678FC}" destId="{A5D57A36-20F9-40AE-90C0-40D8AAF905BD}" srcOrd="0" destOrd="0" presId="urn:microsoft.com/office/officeart/2005/8/layout/hierarchy1"/>
    <dgm:cxn modelId="{39F95A26-8C21-46E9-8E66-1009831841C0}" type="presParOf" srcId="{A5D57A36-20F9-40AE-90C0-40D8AAF905BD}" destId="{EFED6E91-5DE8-4520-8EF3-927D42FF79AE}" srcOrd="0" destOrd="0" presId="urn:microsoft.com/office/officeart/2005/8/layout/hierarchy1"/>
    <dgm:cxn modelId="{64857FE6-07D8-4809-AB6D-79C92C1EA5BA}" type="presParOf" srcId="{A5D57A36-20F9-40AE-90C0-40D8AAF905BD}" destId="{030654EC-F236-4273-BB85-AB0B77B67E6F}" srcOrd="1" destOrd="0" presId="urn:microsoft.com/office/officeart/2005/8/layout/hierarchy1"/>
    <dgm:cxn modelId="{56FB37E1-78FE-42CF-8163-9FE6702BCE35}" type="presParOf" srcId="{953D4773-14F3-43BD-8FD3-3DEDC28678FC}" destId="{F4FDD4D5-6975-4BB7-9111-7F844864B226}" srcOrd="1" destOrd="0" presId="urn:microsoft.com/office/officeart/2005/8/layout/hierarchy1"/>
    <dgm:cxn modelId="{872D8278-619D-4E1F-B5B2-2F921B343A06}" type="presParOf" srcId="{F4FDD4D5-6975-4BB7-9111-7F844864B226}" destId="{8D8DF6DC-492E-4ABE-A134-A07420DEBA97}" srcOrd="0" destOrd="0" presId="urn:microsoft.com/office/officeart/2005/8/layout/hierarchy1"/>
    <dgm:cxn modelId="{E336B57D-E281-4A0F-B756-96892DA349B7}" type="presParOf" srcId="{F4FDD4D5-6975-4BB7-9111-7F844864B226}" destId="{C18B2681-7B20-4E9F-B2E7-D02E794139A0}" srcOrd="1" destOrd="0" presId="urn:microsoft.com/office/officeart/2005/8/layout/hierarchy1"/>
    <dgm:cxn modelId="{2F712E01-0811-4BBB-9208-C21FF9EF141F}" type="presParOf" srcId="{C18B2681-7B20-4E9F-B2E7-D02E794139A0}" destId="{B8C94557-806B-46DD-AE30-8E0F2912BC0E}" srcOrd="0" destOrd="0" presId="urn:microsoft.com/office/officeart/2005/8/layout/hierarchy1"/>
    <dgm:cxn modelId="{20B7AE59-976F-42A6-862C-B698C12D894E}" type="presParOf" srcId="{B8C94557-806B-46DD-AE30-8E0F2912BC0E}" destId="{CD87BC84-D2E4-455F-9209-007891FA333D}" srcOrd="0" destOrd="0" presId="urn:microsoft.com/office/officeart/2005/8/layout/hierarchy1"/>
    <dgm:cxn modelId="{F474C84A-FF2D-467C-B0B7-2CFCD5B32A19}" type="presParOf" srcId="{B8C94557-806B-46DD-AE30-8E0F2912BC0E}" destId="{964E9D2A-30A5-47B3-B3A8-9F9C27373B02}" srcOrd="1" destOrd="0" presId="urn:microsoft.com/office/officeart/2005/8/layout/hierarchy1"/>
    <dgm:cxn modelId="{226C39A0-3544-481E-A4D0-55232CB4796D}" type="presParOf" srcId="{C18B2681-7B20-4E9F-B2E7-D02E794139A0}" destId="{24344B68-ADBB-4671-9EB7-BF270693AA01}" srcOrd="1" destOrd="0" presId="urn:microsoft.com/office/officeart/2005/8/layout/hierarchy1"/>
    <dgm:cxn modelId="{0E7E9F4B-723E-4521-9A08-9CA573A1DC8C}" type="presParOf" srcId="{F4FDD4D5-6975-4BB7-9111-7F844864B226}" destId="{B3467828-BEB6-40E8-9C44-4469F4DDD049}" srcOrd="2" destOrd="0" presId="urn:microsoft.com/office/officeart/2005/8/layout/hierarchy1"/>
    <dgm:cxn modelId="{A6CA8203-F5D9-4665-AF38-D5E67179180E}" type="presParOf" srcId="{F4FDD4D5-6975-4BB7-9111-7F844864B226}" destId="{2A4471F4-5F5F-4D75-A905-7F08E8989E7C}" srcOrd="3" destOrd="0" presId="urn:microsoft.com/office/officeart/2005/8/layout/hierarchy1"/>
    <dgm:cxn modelId="{221DFD95-E6F7-4341-AFF3-9DB18340587D}" type="presParOf" srcId="{2A4471F4-5F5F-4D75-A905-7F08E8989E7C}" destId="{EC91A67B-AD5A-4A67-88E4-2684A48210D0}" srcOrd="0" destOrd="0" presId="urn:microsoft.com/office/officeart/2005/8/layout/hierarchy1"/>
    <dgm:cxn modelId="{4B8A473F-8116-4B5A-89ED-F9C635D21BC9}" type="presParOf" srcId="{EC91A67B-AD5A-4A67-88E4-2684A48210D0}" destId="{DBA08D45-A49D-48D6-A17A-0FF6C49121FF}" srcOrd="0" destOrd="0" presId="urn:microsoft.com/office/officeart/2005/8/layout/hierarchy1"/>
    <dgm:cxn modelId="{B6BECD66-D5C2-4A7A-97B1-FDE09E29F75A}" type="presParOf" srcId="{EC91A67B-AD5A-4A67-88E4-2684A48210D0}" destId="{4C59F856-D6B2-48B0-BA53-76F2DC6EAA13}" srcOrd="1" destOrd="0" presId="urn:microsoft.com/office/officeart/2005/8/layout/hierarchy1"/>
    <dgm:cxn modelId="{4CA80156-6E34-4610-B9C3-71B3631B6C34}" type="presParOf" srcId="{2A4471F4-5F5F-4D75-A905-7F08E8989E7C}" destId="{33FDD0C2-36D9-4E90-8AF9-656BDE8A0A13}"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5A8177-4EB8-4B96-A1F8-3B24F5A186D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ru-RU"/>
        </a:p>
      </dgm:t>
    </dgm:pt>
    <dgm:pt modelId="{6E5A7168-9844-4F88-ADF9-5DAB0EE88D68}">
      <dgm:prSet phldrT="[Текст]"/>
      <dgm:spPr/>
      <dgm:t>
        <a:bodyPr/>
        <a:lstStyle/>
        <a:p>
          <a:r>
            <a:rPr lang="kk-KZ" dirty="0" smtClean="0">
              <a:latin typeface="Times New Roman" pitchFamily="18" charset="0"/>
              <a:cs typeface="Times New Roman" pitchFamily="18" charset="0"/>
            </a:rPr>
            <a:t>Қарақұмық  тұқымының технологиялық ерекшелігі</a:t>
          </a:r>
          <a:r>
            <a:rPr lang="kk-KZ" dirty="0" smtClean="0"/>
            <a:t>:</a:t>
          </a:r>
          <a:endParaRPr lang="ru-RU" dirty="0"/>
        </a:p>
      </dgm:t>
    </dgm:pt>
    <dgm:pt modelId="{E7C0B422-CC4E-4F16-A503-AC17F2C401FC}" type="parTrans" cxnId="{7824C730-838A-4F11-9AB8-C14630A3E4A3}">
      <dgm:prSet/>
      <dgm:spPr/>
      <dgm:t>
        <a:bodyPr/>
        <a:lstStyle/>
        <a:p>
          <a:endParaRPr lang="ru-RU"/>
        </a:p>
      </dgm:t>
    </dgm:pt>
    <dgm:pt modelId="{7BEB2820-ED19-4B0D-B351-CBB88D500F6D}" type="sibTrans" cxnId="{7824C730-838A-4F11-9AB8-C14630A3E4A3}">
      <dgm:prSet/>
      <dgm:spPr/>
      <dgm:t>
        <a:bodyPr/>
        <a:lstStyle/>
        <a:p>
          <a:endParaRPr lang="ru-RU"/>
        </a:p>
      </dgm:t>
    </dgm:pt>
    <dgm:pt modelId="{CA0BDAF6-D315-4058-A3C5-CFA33D633871}">
      <dgm:prSet phldrT="[Текст]"/>
      <dgm:spPr/>
      <dgm:t>
        <a:bodyPr/>
        <a:lstStyle/>
        <a:p>
          <a:r>
            <a:rPr lang="kk-KZ" dirty="0" smtClean="0">
              <a:latin typeface="Times New Roman" pitchFamily="18" charset="0"/>
              <a:cs typeface="Times New Roman" pitchFamily="18" charset="0"/>
            </a:rPr>
            <a:t>Дәндерінің біркелкілігі</a:t>
          </a:r>
          <a:endParaRPr lang="ru-RU" dirty="0">
            <a:latin typeface="Times New Roman" pitchFamily="18" charset="0"/>
            <a:cs typeface="Times New Roman" pitchFamily="18" charset="0"/>
          </a:endParaRPr>
        </a:p>
      </dgm:t>
    </dgm:pt>
    <dgm:pt modelId="{29DBC9DA-B077-4DEE-84F2-BECF2A84C1A0}" type="parTrans" cxnId="{03E9B543-01D4-44F6-BC57-A4CD83014244}">
      <dgm:prSet/>
      <dgm:spPr/>
      <dgm:t>
        <a:bodyPr/>
        <a:lstStyle/>
        <a:p>
          <a:endParaRPr lang="ru-RU"/>
        </a:p>
      </dgm:t>
    </dgm:pt>
    <dgm:pt modelId="{B03A852D-7017-40FB-852F-136A48886294}" type="sibTrans" cxnId="{03E9B543-01D4-44F6-BC57-A4CD83014244}">
      <dgm:prSet/>
      <dgm:spPr/>
      <dgm:t>
        <a:bodyPr/>
        <a:lstStyle/>
        <a:p>
          <a:endParaRPr lang="ru-RU"/>
        </a:p>
      </dgm:t>
    </dgm:pt>
    <dgm:pt modelId="{C622E3A5-3ABE-4143-8F06-616EFFDD1753}">
      <dgm:prSet phldrT="[Текст]"/>
      <dgm:spPr/>
      <dgm:t>
        <a:bodyPr/>
        <a:lstStyle/>
        <a:p>
          <a:r>
            <a:rPr lang="kk-KZ" dirty="0" smtClean="0">
              <a:latin typeface="Times New Roman" pitchFamily="18" charset="0"/>
              <a:cs typeface="Times New Roman" pitchFamily="18" charset="0"/>
            </a:rPr>
            <a:t>Дәндерінің ірілігі – алты фракцияға бөлінеді, ірі бөлшектердің дәндерінде тұқымдық қабықтар аз болады және олар жақсы ақталып пайдаланған дән аз шығады</a:t>
          </a:r>
          <a:r>
            <a:rPr lang="kk-KZ" dirty="0" smtClean="0"/>
            <a:t>.</a:t>
          </a:r>
          <a:endParaRPr lang="ru-RU" dirty="0"/>
        </a:p>
      </dgm:t>
    </dgm:pt>
    <dgm:pt modelId="{92245E26-8C15-4111-81CD-09BB2B1713A6}" type="parTrans" cxnId="{08292C0E-9640-4C19-9F7D-DBB25E0EF977}">
      <dgm:prSet/>
      <dgm:spPr/>
      <dgm:t>
        <a:bodyPr/>
        <a:lstStyle/>
        <a:p>
          <a:endParaRPr lang="ru-RU"/>
        </a:p>
      </dgm:t>
    </dgm:pt>
    <dgm:pt modelId="{5DFF61D8-B81E-46A4-90FA-8C9911446219}" type="sibTrans" cxnId="{08292C0E-9640-4C19-9F7D-DBB25E0EF977}">
      <dgm:prSet/>
      <dgm:spPr/>
      <dgm:t>
        <a:bodyPr/>
        <a:lstStyle/>
        <a:p>
          <a:endParaRPr lang="ru-RU"/>
        </a:p>
      </dgm:t>
    </dgm:pt>
    <dgm:pt modelId="{5B021E17-7408-40CD-B2A2-27BB8B841998}" type="pres">
      <dgm:prSet presAssocID="{BB5A8177-4EB8-4B96-A1F8-3B24F5A186D1}" presName="Name0" presStyleCnt="0">
        <dgm:presLayoutVars>
          <dgm:dir/>
          <dgm:resizeHandles val="exact"/>
        </dgm:presLayoutVars>
      </dgm:prSet>
      <dgm:spPr/>
      <dgm:t>
        <a:bodyPr/>
        <a:lstStyle/>
        <a:p>
          <a:endParaRPr lang="ru-RU"/>
        </a:p>
      </dgm:t>
    </dgm:pt>
    <dgm:pt modelId="{1D6F3B08-E669-4C17-B632-AADD1B244F84}" type="pres">
      <dgm:prSet presAssocID="{6E5A7168-9844-4F88-ADF9-5DAB0EE88D68}" presName="node" presStyleLbl="node1" presStyleIdx="0" presStyleCnt="3">
        <dgm:presLayoutVars>
          <dgm:bulletEnabled val="1"/>
        </dgm:presLayoutVars>
      </dgm:prSet>
      <dgm:spPr/>
      <dgm:t>
        <a:bodyPr/>
        <a:lstStyle/>
        <a:p>
          <a:endParaRPr lang="ru-RU"/>
        </a:p>
      </dgm:t>
    </dgm:pt>
    <dgm:pt modelId="{E52E9FDD-C1F5-4DCF-9939-257619D41A38}" type="pres">
      <dgm:prSet presAssocID="{7BEB2820-ED19-4B0D-B351-CBB88D500F6D}" presName="sibTrans" presStyleLbl="sibTrans2D1" presStyleIdx="0" presStyleCnt="3"/>
      <dgm:spPr/>
      <dgm:t>
        <a:bodyPr/>
        <a:lstStyle/>
        <a:p>
          <a:endParaRPr lang="ru-RU"/>
        </a:p>
      </dgm:t>
    </dgm:pt>
    <dgm:pt modelId="{C84D035A-642B-4A64-8062-7A0FA46C026F}" type="pres">
      <dgm:prSet presAssocID="{7BEB2820-ED19-4B0D-B351-CBB88D500F6D}" presName="connectorText" presStyleLbl="sibTrans2D1" presStyleIdx="0" presStyleCnt="3"/>
      <dgm:spPr/>
      <dgm:t>
        <a:bodyPr/>
        <a:lstStyle/>
        <a:p>
          <a:endParaRPr lang="ru-RU"/>
        </a:p>
      </dgm:t>
    </dgm:pt>
    <dgm:pt modelId="{A1AEF961-A8DF-451D-925B-22DF60C68D3D}" type="pres">
      <dgm:prSet presAssocID="{CA0BDAF6-D315-4058-A3C5-CFA33D633871}" presName="node" presStyleLbl="node1" presStyleIdx="1" presStyleCnt="3">
        <dgm:presLayoutVars>
          <dgm:bulletEnabled val="1"/>
        </dgm:presLayoutVars>
      </dgm:prSet>
      <dgm:spPr/>
      <dgm:t>
        <a:bodyPr/>
        <a:lstStyle/>
        <a:p>
          <a:endParaRPr lang="ru-RU"/>
        </a:p>
      </dgm:t>
    </dgm:pt>
    <dgm:pt modelId="{F193A920-D50B-4988-ACEC-C7E2490EBEB4}" type="pres">
      <dgm:prSet presAssocID="{B03A852D-7017-40FB-852F-136A48886294}" presName="sibTrans" presStyleLbl="sibTrans2D1" presStyleIdx="1" presStyleCnt="3"/>
      <dgm:spPr/>
      <dgm:t>
        <a:bodyPr/>
        <a:lstStyle/>
        <a:p>
          <a:endParaRPr lang="ru-RU"/>
        </a:p>
      </dgm:t>
    </dgm:pt>
    <dgm:pt modelId="{5582974C-C4AD-433D-958E-28C8BD84DF7D}" type="pres">
      <dgm:prSet presAssocID="{B03A852D-7017-40FB-852F-136A48886294}" presName="connectorText" presStyleLbl="sibTrans2D1" presStyleIdx="1" presStyleCnt="3"/>
      <dgm:spPr/>
      <dgm:t>
        <a:bodyPr/>
        <a:lstStyle/>
        <a:p>
          <a:endParaRPr lang="ru-RU"/>
        </a:p>
      </dgm:t>
    </dgm:pt>
    <dgm:pt modelId="{EFBA2033-E459-43D5-89BE-18EDAAEBFD28}" type="pres">
      <dgm:prSet presAssocID="{C622E3A5-3ABE-4143-8F06-616EFFDD1753}" presName="node" presStyleLbl="node1" presStyleIdx="2" presStyleCnt="3">
        <dgm:presLayoutVars>
          <dgm:bulletEnabled val="1"/>
        </dgm:presLayoutVars>
      </dgm:prSet>
      <dgm:spPr/>
      <dgm:t>
        <a:bodyPr/>
        <a:lstStyle/>
        <a:p>
          <a:endParaRPr lang="ru-RU"/>
        </a:p>
      </dgm:t>
    </dgm:pt>
    <dgm:pt modelId="{B1E0D10B-B63C-4485-8400-7DDA5E5A2B28}" type="pres">
      <dgm:prSet presAssocID="{5DFF61D8-B81E-46A4-90FA-8C9911446219}" presName="sibTrans" presStyleLbl="sibTrans2D1" presStyleIdx="2" presStyleCnt="3"/>
      <dgm:spPr/>
      <dgm:t>
        <a:bodyPr/>
        <a:lstStyle/>
        <a:p>
          <a:endParaRPr lang="ru-RU"/>
        </a:p>
      </dgm:t>
    </dgm:pt>
    <dgm:pt modelId="{EAE781F2-61FA-45C4-A629-8652CC75F453}" type="pres">
      <dgm:prSet presAssocID="{5DFF61D8-B81E-46A4-90FA-8C9911446219}" presName="connectorText" presStyleLbl="sibTrans2D1" presStyleIdx="2" presStyleCnt="3"/>
      <dgm:spPr/>
      <dgm:t>
        <a:bodyPr/>
        <a:lstStyle/>
        <a:p>
          <a:endParaRPr lang="ru-RU"/>
        </a:p>
      </dgm:t>
    </dgm:pt>
  </dgm:ptLst>
  <dgm:cxnLst>
    <dgm:cxn modelId="{7824C730-838A-4F11-9AB8-C14630A3E4A3}" srcId="{BB5A8177-4EB8-4B96-A1F8-3B24F5A186D1}" destId="{6E5A7168-9844-4F88-ADF9-5DAB0EE88D68}" srcOrd="0" destOrd="0" parTransId="{E7C0B422-CC4E-4F16-A503-AC17F2C401FC}" sibTransId="{7BEB2820-ED19-4B0D-B351-CBB88D500F6D}"/>
    <dgm:cxn modelId="{A04FEBC6-5952-422B-B7A6-A72CA15DD0CE}" type="presOf" srcId="{5DFF61D8-B81E-46A4-90FA-8C9911446219}" destId="{EAE781F2-61FA-45C4-A629-8652CC75F453}" srcOrd="1" destOrd="0" presId="urn:microsoft.com/office/officeart/2005/8/layout/cycle7"/>
    <dgm:cxn modelId="{FA3AB775-299B-46BF-BBC4-A71CFE1F75D0}" type="presOf" srcId="{B03A852D-7017-40FB-852F-136A48886294}" destId="{F193A920-D50B-4988-ACEC-C7E2490EBEB4}" srcOrd="0" destOrd="0" presId="urn:microsoft.com/office/officeart/2005/8/layout/cycle7"/>
    <dgm:cxn modelId="{03E9B543-01D4-44F6-BC57-A4CD83014244}" srcId="{BB5A8177-4EB8-4B96-A1F8-3B24F5A186D1}" destId="{CA0BDAF6-D315-4058-A3C5-CFA33D633871}" srcOrd="1" destOrd="0" parTransId="{29DBC9DA-B077-4DEE-84F2-BECF2A84C1A0}" sibTransId="{B03A852D-7017-40FB-852F-136A48886294}"/>
    <dgm:cxn modelId="{88F594C1-FFE8-41CB-BD17-68C853012FED}" type="presOf" srcId="{CA0BDAF6-D315-4058-A3C5-CFA33D633871}" destId="{A1AEF961-A8DF-451D-925B-22DF60C68D3D}" srcOrd="0" destOrd="0" presId="urn:microsoft.com/office/officeart/2005/8/layout/cycle7"/>
    <dgm:cxn modelId="{9B544499-D95B-4AFB-B7F6-E80445E24F6B}" type="presOf" srcId="{5DFF61D8-B81E-46A4-90FA-8C9911446219}" destId="{B1E0D10B-B63C-4485-8400-7DDA5E5A2B28}" srcOrd="0" destOrd="0" presId="urn:microsoft.com/office/officeart/2005/8/layout/cycle7"/>
    <dgm:cxn modelId="{362742D4-D5A2-42EC-8F1E-CFF369AAA0A4}" type="presOf" srcId="{B03A852D-7017-40FB-852F-136A48886294}" destId="{5582974C-C4AD-433D-958E-28C8BD84DF7D}" srcOrd="1" destOrd="0" presId="urn:microsoft.com/office/officeart/2005/8/layout/cycle7"/>
    <dgm:cxn modelId="{E2E82878-50AE-4E73-BE0B-258996DA1817}" type="presOf" srcId="{BB5A8177-4EB8-4B96-A1F8-3B24F5A186D1}" destId="{5B021E17-7408-40CD-B2A2-27BB8B841998}" srcOrd="0" destOrd="0" presId="urn:microsoft.com/office/officeart/2005/8/layout/cycle7"/>
    <dgm:cxn modelId="{8D5909BA-E260-471E-AAD9-CD647D31A4A3}" type="presOf" srcId="{6E5A7168-9844-4F88-ADF9-5DAB0EE88D68}" destId="{1D6F3B08-E669-4C17-B632-AADD1B244F84}" srcOrd="0" destOrd="0" presId="urn:microsoft.com/office/officeart/2005/8/layout/cycle7"/>
    <dgm:cxn modelId="{5EF758D2-DC04-457B-BD57-9A4828AE7560}" type="presOf" srcId="{C622E3A5-3ABE-4143-8F06-616EFFDD1753}" destId="{EFBA2033-E459-43D5-89BE-18EDAAEBFD28}" srcOrd="0" destOrd="0" presId="urn:microsoft.com/office/officeart/2005/8/layout/cycle7"/>
    <dgm:cxn modelId="{491F840F-FEC6-4709-9E95-0484AAA786AC}" type="presOf" srcId="{7BEB2820-ED19-4B0D-B351-CBB88D500F6D}" destId="{E52E9FDD-C1F5-4DCF-9939-257619D41A38}" srcOrd="0" destOrd="0" presId="urn:microsoft.com/office/officeart/2005/8/layout/cycle7"/>
    <dgm:cxn modelId="{B8F2D93E-CFA2-4003-A9C9-1850ABB69222}" type="presOf" srcId="{7BEB2820-ED19-4B0D-B351-CBB88D500F6D}" destId="{C84D035A-642B-4A64-8062-7A0FA46C026F}" srcOrd="1" destOrd="0" presId="urn:microsoft.com/office/officeart/2005/8/layout/cycle7"/>
    <dgm:cxn modelId="{08292C0E-9640-4C19-9F7D-DBB25E0EF977}" srcId="{BB5A8177-4EB8-4B96-A1F8-3B24F5A186D1}" destId="{C622E3A5-3ABE-4143-8F06-616EFFDD1753}" srcOrd="2" destOrd="0" parTransId="{92245E26-8C15-4111-81CD-09BB2B1713A6}" sibTransId="{5DFF61D8-B81E-46A4-90FA-8C9911446219}"/>
    <dgm:cxn modelId="{A6150A5E-8266-432B-AD0F-358F862D10E3}" type="presParOf" srcId="{5B021E17-7408-40CD-B2A2-27BB8B841998}" destId="{1D6F3B08-E669-4C17-B632-AADD1B244F84}" srcOrd="0" destOrd="0" presId="urn:microsoft.com/office/officeart/2005/8/layout/cycle7"/>
    <dgm:cxn modelId="{CD80691C-6649-4708-8A0E-5923DE734811}" type="presParOf" srcId="{5B021E17-7408-40CD-B2A2-27BB8B841998}" destId="{E52E9FDD-C1F5-4DCF-9939-257619D41A38}" srcOrd="1" destOrd="0" presId="urn:microsoft.com/office/officeart/2005/8/layout/cycle7"/>
    <dgm:cxn modelId="{629F6FEB-45DF-440F-99BF-BEB843D4493E}" type="presParOf" srcId="{E52E9FDD-C1F5-4DCF-9939-257619D41A38}" destId="{C84D035A-642B-4A64-8062-7A0FA46C026F}" srcOrd="0" destOrd="0" presId="urn:microsoft.com/office/officeart/2005/8/layout/cycle7"/>
    <dgm:cxn modelId="{AB3A6466-3B03-467A-A7D6-DA4A7086ECE7}" type="presParOf" srcId="{5B021E17-7408-40CD-B2A2-27BB8B841998}" destId="{A1AEF961-A8DF-451D-925B-22DF60C68D3D}" srcOrd="2" destOrd="0" presId="urn:microsoft.com/office/officeart/2005/8/layout/cycle7"/>
    <dgm:cxn modelId="{833CE1AF-5F06-461E-8944-381EB0914E86}" type="presParOf" srcId="{5B021E17-7408-40CD-B2A2-27BB8B841998}" destId="{F193A920-D50B-4988-ACEC-C7E2490EBEB4}" srcOrd="3" destOrd="0" presId="urn:microsoft.com/office/officeart/2005/8/layout/cycle7"/>
    <dgm:cxn modelId="{74B60BA4-8C50-4334-A854-61564AB913A1}" type="presParOf" srcId="{F193A920-D50B-4988-ACEC-C7E2490EBEB4}" destId="{5582974C-C4AD-433D-958E-28C8BD84DF7D}" srcOrd="0" destOrd="0" presId="urn:microsoft.com/office/officeart/2005/8/layout/cycle7"/>
    <dgm:cxn modelId="{D8094AA3-2AB0-4638-9D63-C736131E6AA8}" type="presParOf" srcId="{5B021E17-7408-40CD-B2A2-27BB8B841998}" destId="{EFBA2033-E459-43D5-89BE-18EDAAEBFD28}" srcOrd="4" destOrd="0" presId="urn:microsoft.com/office/officeart/2005/8/layout/cycle7"/>
    <dgm:cxn modelId="{79838B91-C284-4B7B-8050-4A2BF1B5496B}" type="presParOf" srcId="{5B021E17-7408-40CD-B2A2-27BB8B841998}" destId="{B1E0D10B-B63C-4485-8400-7DDA5E5A2B28}" srcOrd="5" destOrd="0" presId="urn:microsoft.com/office/officeart/2005/8/layout/cycle7"/>
    <dgm:cxn modelId="{67C0A235-4F8D-4227-B410-149CFA1391DB}" type="presParOf" srcId="{B1E0D10B-B63C-4485-8400-7DDA5E5A2B28}" destId="{EAE781F2-61FA-45C4-A629-8652CC75F453}"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DBD9C5-05ED-4094-8A7F-DCB0C1D59CC5}"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ru-RU"/>
        </a:p>
      </dgm:t>
    </dgm:pt>
    <dgm:pt modelId="{8FA8CE09-18B9-4EBE-8C87-ED25FEDF015F}">
      <dgm:prSet phldrT="[Текст]"/>
      <dgm:spPr/>
      <dgm:t>
        <a:bodyPr/>
        <a:lstStyle/>
        <a:p>
          <a:r>
            <a:rPr lang="kk-KZ" dirty="0" smtClean="0">
              <a:latin typeface="Times New Roman" pitchFamily="18" charset="0"/>
              <a:cs typeface="Times New Roman" pitchFamily="18" charset="0"/>
            </a:rPr>
            <a:t>Қарақұмықты жарма алуға дайындау</a:t>
          </a:r>
          <a:endParaRPr lang="ru-RU" dirty="0">
            <a:latin typeface="Times New Roman" pitchFamily="18" charset="0"/>
            <a:cs typeface="Times New Roman" pitchFamily="18" charset="0"/>
          </a:endParaRPr>
        </a:p>
      </dgm:t>
    </dgm:pt>
    <dgm:pt modelId="{82E4221A-4D24-4E00-B074-98A27799DD82}" type="parTrans" cxnId="{BEFA529A-13C1-4792-97A4-B9859B74FE68}">
      <dgm:prSet/>
      <dgm:spPr/>
      <dgm:t>
        <a:bodyPr/>
        <a:lstStyle/>
        <a:p>
          <a:endParaRPr lang="ru-RU"/>
        </a:p>
      </dgm:t>
    </dgm:pt>
    <dgm:pt modelId="{A5ECC096-317A-4983-9DA7-41CF918A6118}" type="sibTrans" cxnId="{BEFA529A-13C1-4792-97A4-B9859B74FE68}">
      <dgm:prSet/>
      <dgm:spPr/>
      <dgm:t>
        <a:bodyPr/>
        <a:lstStyle/>
        <a:p>
          <a:endParaRPr lang="ru-RU"/>
        </a:p>
      </dgm:t>
    </dgm:pt>
    <dgm:pt modelId="{0AA4F363-CD5E-4FC3-A6AC-978A323F35EF}">
      <dgm:prSet phldrT="[Текст]"/>
      <dgm:spPr/>
      <dgm:t>
        <a:bodyPr/>
        <a:lstStyle/>
        <a:p>
          <a:r>
            <a:rPr lang="kk-KZ" dirty="0" smtClean="0">
              <a:latin typeface="Times New Roman" pitchFamily="18" charset="0"/>
              <a:cs typeface="Times New Roman" pitchFamily="18" charset="0"/>
            </a:rPr>
            <a:t>Қоспалардан тазалайды</a:t>
          </a:r>
          <a:endParaRPr lang="ru-RU" dirty="0">
            <a:latin typeface="Times New Roman" pitchFamily="18" charset="0"/>
            <a:cs typeface="Times New Roman" pitchFamily="18" charset="0"/>
          </a:endParaRPr>
        </a:p>
      </dgm:t>
    </dgm:pt>
    <dgm:pt modelId="{E40FEB67-ED0B-46DE-B877-2DFFBFC7EC07}" type="parTrans" cxnId="{5FBBB356-7940-40A4-AD8F-EB7A4E2DF1C6}">
      <dgm:prSet/>
      <dgm:spPr/>
      <dgm:t>
        <a:bodyPr/>
        <a:lstStyle/>
        <a:p>
          <a:endParaRPr lang="ru-RU"/>
        </a:p>
      </dgm:t>
    </dgm:pt>
    <dgm:pt modelId="{E3A1431D-96E8-47E7-B372-A5CBBDB6ECE6}" type="sibTrans" cxnId="{5FBBB356-7940-40A4-AD8F-EB7A4E2DF1C6}">
      <dgm:prSet/>
      <dgm:spPr/>
      <dgm:t>
        <a:bodyPr/>
        <a:lstStyle/>
        <a:p>
          <a:endParaRPr lang="ru-RU"/>
        </a:p>
      </dgm:t>
    </dgm:pt>
    <dgm:pt modelId="{4C964B8C-BD2C-4752-8288-DC72BE7D35D8}">
      <dgm:prSet phldrT="[Текст]"/>
      <dgm:spPr/>
      <dgm:t>
        <a:bodyPr/>
        <a:lstStyle/>
        <a:p>
          <a:r>
            <a:rPr lang="kk-KZ" dirty="0" smtClean="0">
              <a:latin typeface="Times New Roman" pitchFamily="18" charset="0"/>
              <a:cs typeface="Times New Roman" pitchFamily="18" charset="0"/>
            </a:rPr>
            <a:t>Булайды</a:t>
          </a:r>
          <a:endParaRPr lang="ru-RU" dirty="0">
            <a:latin typeface="Times New Roman" pitchFamily="18" charset="0"/>
            <a:cs typeface="Times New Roman" pitchFamily="18" charset="0"/>
          </a:endParaRPr>
        </a:p>
      </dgm:t>
    </dgm:pt>
    <dgm:pt modelId="{AD7B3CD9-1A19-4E53-925C-C9BF2637FC2E}" type="parTrans" cxnId="{DCED9FBD-1270-4F68-9804-32D3A07BC43E}">
      <dgm:prSet/>
      <dgm:spPr/>
      <dgm:t>
        <a:bodyPr/>
        <a:lstStyle/>
        <a:p>
          <a:endParaRPr lang="ru-RU"/>
        </a:p>
      </dgm:t>
    </dgm:pt>
    <dgm:pt modelId="{A8D0A026-419C-4650-9F18-47B13623E901}" type="sibTrans" cxnId="{DCED9FBD-1270-4F68-9804-32D3A07BC43E}">
      <dgm:prSet/>
      <dgm:spPr/>
      <dgm:t>
        <a:bodyPr/>
        <a:lstStyle/>
        <a:p>
          <a:endParaRPr lang="ru-RU"/>
        </a:p>
      </dgm:t>
    </dgm:pt>
    <dgm:pt modelId="{F66D6D5A-3103-4A2D-8EC5-2AC90BFA60F3}">
      <dgm:prSet phldrT="[Текст]"/>
      <dgm:spPr/>
      <dgm:t>
        <a:bodyPr/>
        <a:lstStyle/>
        <a:p>
          <a:r>
            <a:rPr lang="kk-KZ" dirty="0" smtClean="0">
              <a:latin typeface="Times New Roman" pitchFamily="18" charset="0"/>
              <a:cs typeface="Times New Roman" pitchFamily="18" charset="0"/>
            </a:rPr>
            <a:t>Фракцияға бөледі</a:t>
          </a:r>
          <a:endParaRPr lang="ru-RU" dirty="0">
            <a:latin typeface="Times New Roman" pitchFamily="18" charset="0"/>
            <a:cs typeface="Times New Roman" pitchFamily="18" charset="0"/>
          </a:endParaRPr>
        </a:p>
      </dgm:t>
    </dgm:pt>
    <dgm:pt modelId="{E29BFF6F-5CE6-4635-80F7-6B27806F7405}" type="parTrans" cxnId="{3444E553-5853-49DC-8F76-D077BB715ACB}">
      <dgm:prSet/>
      <dgm:spPr/>
      <dgm:t>
        <a:bodyPr/>
        <a:lstStyle/>
        <a:p>
          <a:endParaRPr lang="ru-RU"/>
        </a:p>
      </dgm:t>
    </dgm:pt>
    <dgm:pt modelId="{DDDF6B65-E058-4217-99FF-FAC067ED3E5A}" type="sibTrans" cxnId="{3444E553-5853-49DC-8F76-D077BB715ACB}">
      <dgm:prSet/>
      <dgm:spPr/>
      <dgm:t>
        <a:bodyPr/>
        <a:lstStyle/>
        <a:p>
          <a:endParaRPr lang="ru-RU"/>
        </a:p>
      </dgm:t>
    </dgm:pt>
    <dgm:pt modelId="{6DB8E275-28E8-4039-88C4-CBE655402A01}" type="pres">
      <dgm:prSet presAssocID="{50DBD9C5-05ED-4094-8A7F-DCB0C1D59CC5}" presName="composite" presStyleCnt="0">
        <dgm:presLayoutVars>
          <dgm:chMax val="1"/>
          <dgm:dir/>
          <dgm:resizeHandles val="exact"/>
        </dgm:presLayoutVars>
      </dgm:prSet>
      <dgm:spPr/>
      <dgm:t>
        <a:bodyPr/>
        <a:lstStyle/>
        <a:p>
          <a:endParaRPr lang="ru-RU"/>
        </a:p>
      </dgm:t>
    </dgm:pt>
    <dgm:pt modelId="{EBC2F5CD-33AE-4128-A7E7-DCD8DB761439}" type="pres">
      <dgm:prSet presAssocID="{8FA8CE09-18B9-4EBE-8C87-ED25FEDF015F}" presName="roof" presStyleLbl="dkBgShp" presStyleIdx="0" presStyleCnt="2"/>
      <dgm:spPr/>
      <dgm:t>
        <a:bodyPr/>
        <a:lstStyle/>
        <a:p>
          <a:endParaRPr lang="ru-RU"/>
        </a:p>
      </dgm:t>
    </dgm:pt>
    <dgm:pt modelId="{2AECA873-B5A0-4A84-9FE2-63CE662347C2}" type="pres">
      <dgm:prSet presAssocID="{8FA8CE09-18B9-4EBE-8C87-ED25FEDF015F}" presName="pillars" presStyleCnt="0"/>
      <dgm:spPr/>
    </dgm:pt>
    <dgm:pt modelId="{91B0368C-2A83-4DFB-998F-A767D4EA5B82}" type="pres">
      <dgm:prSet presAssocID="{8FA8CE09-18B9-4EBE-8C87-ED25FEDF015F}" presName="pillar1" presStyleLbl="node1" presStyleIdx="0" presStyleCnt="3">
        <dgm:presLayoutVars>
          <dgm:bulletEnabled val="1"/>
        </dgm:presLayoutVars>
      </dgm:prSet>
      <dgm:spPr/>
      <dgm:t>
        <a:bodyPr/>
        <a:lstStyle/>
        <a:p>
          <a:endParaRPr lang="ru-RU"/>
        </a:p>
      </dgm:t>
    </dgm:pt>
    <dgm:pt modelId="{3E41A028-0E9D-4619-A9BD-D755A03C3301}" type="pres">
      <dgm:prSet presAssocID="{4C964B8C-BD2C-4752-8288-DC72BE7D35D8}" presName="pillarX" presStyleLbl="node1" presStyleIdx="1" presStyleCnt="3">
        <dgm:presLayoutVars>
          <dgm:bulletEnabled val="1"/>
        </dgm:presLayoutVars>
      </dgm:prSet>
      <dgm:spPr/>
      <dgm:t>
        <a:bodyPr/>
        <a:lstStyle/>
        <a:p>
          <a:endParaRPr lang="ru-RU"/>
        </a:p>
      </dgm:t>
    </dgm:pt>
    <dgm:pt modelId="{BDDFEA76-7173-4254-9149-9ED538075A3D}" type="pres">
      <dgm:prSet presAssocID="{F66D6D5A-3103-4A2D-8EC5-2AC90BFA60F3}" presName="pillarX" presStyleLbl="node1" presStyleIdx="2" presStyleCnt="3">
        <dgm:presLayoutVars>
          <dgm:bulletEnabled val="1"/>
        </dgm:presLayoutVars>
      </dgm:prSet>
      <dgm:spPr/>
      <dgm:t>
        <a:bodyPr/>
        <a:lstStyle/>
        <a:p>
          <a:endParaRPr lang="ru-RU"/>
        </a:p>
      </dgm:t>
    </dgm:pt>
    <dgm:pt modelId="{00D11697-4DA8-4512-9173-40A09C17386A}" type="pres">
      <dgm:prSet presAssocID="{8FA8CE09-18B9-4EBE-8C87-ED25FEDF015F}" presName="base" presStyleLbl="dkBgShp" presStyleIdx="1" presStyleCnt="2"/>
      <dgm:spPr/>
    </dgm:pt>
  </dgm:ptLst>
  <dgm:cxnLst>
    <dgm:cxn modelId="{032FDA55-CC40-47EA-9E3E-CA0C9463647F}" type="presOf" srcId="{F66D6D5A-3103-4A2D-8EC5-2AC90BFA60F3}" destId="{BDDFEA76-7173-4254-9149-9ED538075A3D}" srcOrd="0" destOrd="0" presId="urn:microsoft.com/office/officeart/2005/8/layout/hList3"/>
    <dgm:cxn modelId="{3444E553-5853-49DC-8F76-D077BB715ACB}" srcId="{8FA8CE09-18B9-4EBE-8C87-ED25FEDF015F}" destId="{F66D6D5A-3103-4A2D-8EC5-2AC90BFA60F3}" srcOrd="2" destOrd="0" parTransId="{E29BFF6F-5CE6-4635-80F7-6B27806F7405}" sibTransId="{DDDF6B65-E058-4217-99FF-FAC067ED3E5A}"/>
    <dgm:cxn modelId="{BEFA529A-13C1-4792-97A4-B9859B74FE68}" srcId="{50DBD9C5-05ED-4094-8A7F-DCB0C1D59CC5}" destId="{8FA8CE09-18B9-4EBE-8C87-ED25FEDF015F}" srcOrd="0" destOrd="0" parTransId="{82E4221A-4D24-4E00-B074-98A27799DD82}" sibTransId="{A5ECC096-317A-4983-9DA7-41CF918A6118}"/>
    <dgm:cxn modelId="{76A7FB85-937D-4E25-83AE-34839114CBDB}" type="presOf" srcId="{4C964B8C-BD2C-4752-8288-DC72BE7D35D8}" destId="{3E41A028-0E9D-4619-A9BD-D755A03C3301}" srcOrd="0" destOrd="0" presId="urn:microsoft.com/office/officeart/2005/8/layout/hList3"/>
    <dgm:cxn modelId="{865AC2AF-D78D-404B-8BDB-A8D2A129C0F8}" type="presOf" srcId="{0AA4F363-CD5E-4FC3-A6AC-978A323F35EF}" destId="{91B0368C-2A83-4DFB-998F-A767D4EA5B82}" srcOrd="0" destOrd="0" presId="urn:microsoft.com/office/officeart/2005/8/layout/hList3"/>
    <dgm:cxn modelId="{3233A356-94F0-453C-8BDE-FDBD5D68CA2A}" type="presOf" srcId="{8FA8CE09-18B9-4EBE-8C87-ED25FEDF015F}" destId="{EBC2F5CD-33AE-4128-A7E7-DCD8DB761439}" srcOrd="0" destOrd="0" presId="urn:microsoft.com/office/officeart/2005/8/layout/hList3"/>
    <dgm:cxn modelId="{0CEA9358-6478-4383-9492-86C95A8E5710}" type="presOf" srcId="{50DBD9C5-05ED-4094-8A7F-DCB0C1D59CC5}" destId="{6DB8E275-28E8-4039-88C4-CBE655402A01}" srcOrd="0" destOrd="0" presId="urn:microsoft.com/office/officeart/2005/8/layout/hList3"/>
    <dgm:cxn modelId="{5FBBB356-7940-40A4-AD8F-EB7A4E2DF1C6}" srcId="{8FA8CE09-18B9-4EBE-8C87-ED25FEDF015F}" destId="{0AA4F363-CD5E-4FC3-A6AC-978A323F35EF}" srcOrd="0" destOrd="0" parTransId="{E40FEB67-ED0B-46DE-B877-2DFFBFC7EC07}" sibTransId="{E3A1431D-96E8-47E7-B372-A5CBBDB6ECE6}"/>
    <dgm:cxn modelId="{DCED9FBD-1270-4F68-9804-32D3A07BC43E}" srcId="{8FA8CE09-18B9-4EBE-8C87-ED25FEDF015F}" destId="{4C964B8C-BD2C-4752-8288-DC72BE7D35D8}" srcOrd="1" destOrd="0" parTransId="{AD7B3CD9-1A19-4E53-925C-C9BF2637FC2E}" sibTransId="{A8D0A026-419C-4650-9F18-47B13623E901}"/>
    <dgm:cxn modelId="{F8C9B508-CC39-4B67-B99C-F195B4494553}" type="presParOf" srcId="{6DB8E275-28E8-4039-88C4-CBE655402A01}" destId="{EBC2F5CD-33AE-4128-A7E7-DCD8DB761439}" srcOrd="0" destOrd="0" presId="urn:microsoft.com/office/officeart/2005/8/layout/hList3"/>
    <dgm:cxn modelId="{AFDCD007-60BB-4759-9D39-C5BD3C58B506}" type="presParOf" srcId="{6DB8E275-28E8-4039-88C4-CBE655402A01}" destId="{2AECA873-B5A0-4A84-9FE2-63CE662347C2}" srcOrd="1" destOrd="0" presId="urn:microsoft.com/office/officeart/2005/8/layout/hList3"/>
    <dgm:cxn modelId="{DB383B98-1A4E-4008-85AF-E6093FC9E55C}" type="presParOf" srcId="{2AECA873-B5A0-4A84-9FE2-63CE662347C2}" destId="{91B0368C-2A83-4DFB-998F-A767D4EA5B82}" srcOrd="0" destOrd="0" presId="urn:microsoft.com/office/officeart/2005/8/layout/hList3"/>
    <dgm:cxn modelId="{1812BA87-D45E-43B3-A80B-E62261D9310B}" type="presParOf" srcId="{2AECA873-B5A0-4A84-9FE2-63CE662347C2}" destId="{3E41A028-0E9D-4619-A9BD-D755A03C3301}" srcOrd="1" destOrd="0" presId="urn:microsoft.com/office/officeart/2005/8/layout/hList3"/>
    <dgm:cxn modelId="{CFE12D4C-01A3-4D50-A98F-A60DE3FF3238}" type="presParOf" srcId="{2AECA873-B5A0-4A84-9FE2-63CE662347C2}" destId="{BDDFEA76-7173-4254-9149-9ED538075A3D}" srcOrd="2" destOrd="0" presId="urn:microsoft.com/office/officeart/2005/8/layout/hList3"/>
    <dgm:cxn modelId="{7BDBC563-E645-4812-9DA3-9EAF3E5F97D8}" type="presParOf" srcId="{6DB8E275-28E8-4039-88C4-CBE655402A01}" destId="{00D11697-4DA8-4512-9173-40A09C17386A}"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67828-BEB6-40E8-9C44-4469F4DDD049}">
      <dsp:nvSpPr>
        <dsp:cNvPr id="0" name=""/>
        <dsp:cNvSpPr/>
      </dsp:nvSpPr>
      <dsp:spPr>
        <a:xfrm>
          <a:off x="2912566" y="1548840"/>
          <a:ext cx="1489769" cy="708994"/>
        </a:xfrm>
        <a:custGeom>
          <a:avLst/>
          <a:gdLst/>
          <a:ahLst/>
          <a:cxnLst/>
          <a:rect l="0" t="0" r="0" b="0"/>
          <a:pathLst>
            <a:path>
              <a:moveTo>
                <a:pt x="0" y="0"/>
              </a:moveTo>
              <a:lnTo>
                <a:pt x="0" y="483159"/>
              </a:lnTo>
              <a:lnTo>
                <a:pt x="1489769" y="483159"/>
              </a:lnTo>
              <a:lnTo>
                <a:pt x="1489769" y="7089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8DF6DC-492E-4ABE-A134-A07420DEBA97}">
      <dsp:nvSpPr>
        <dsp:cNvPr id="0" name=""/>
        <dsp:cNvSpPr/>
      </dsp:nvSpPr>
      <dsp:spPr>
        <a:xfrm>
          <a:off x="1422796" y="1548840"/>
          <a:ext cx="1489769" cy="708994"/>
        </a:xfrm>
        <a:custGeom>
          <a:avLst/>
          <a:gdLst/>
          <a:ahLst/>
          <a:cxnLst/>
          <a:rect l="0" t="0" r="0" b="0"/>
          <a:pathLst>
            <a:path>
              <a:moveTo>
                <a:pt x="1489769" y="0"/>
              </a:moveTo>
              <a:lnTo>
                <a:pt x="1489769" y="483159"/>
              </a:lnTo>
              <a:lnTo>
                <a:pt x="0" y="483159"/>
              </a:lnTo>
              <a:lnTo>
                <a:pt x="0" y="7089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ED6E91-5DE8-4520-8EF3-927D42FF79AE}">
      <dsp:nvSpPr>
        <dsp:cNvPr id="0" name=""/>
        <dsp:cNvSpPr/>
      </dsp:nvSpPr>
      <dsp:spPr>
        <a:xfrm>
          <a:off x="1693664" y="834"/>
          <a:ext cx="2437804" cy="1548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0654EC-F236-4273-BB85-AB0B77B67E6F}">
      <dsp:nvSpPr>
        <dsp:cNvPr id="0" name=""/>
        <dsp:cNvSpPr/>
      </dsp:nvSpPr>
      <dsp:spPr>
        <a:xfrm>
          <a:off x="1964531" y="258158"/>
          <a:ext cx="2437804" cy="15480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kk-KZ" sz="3000" kern="1200" dirty="0" smtClean="0">
              <a:latin typeface="Times New Roman" pitchFamily="18" charset="0"/>
              <a:cs typeface="Times New Roman" pitchFamily="18" charset="0"/>
            </a:rPr>
            <a:t>Қарақұмық дәнінен алынады</a:t>
          </a:r>
          <a:r>
            <a:rPr lang="kk-KZ" sz="3000" kern="1200" dirty="0" smtClean="0"/>
            <a:t>:</a:t>
          </a:r>
          <a:endParaRPr lang="ru-RU" sz="3000" kern="1200" dirty="0"/>
        </a:p>
      </dsp:txBody>
      <dsp:txXfrm>
        <a:off x="1964531" y="258158"/>
        <a:ext cx="2437804" cy="1548005"/>
      </dsp:txXfrm>
    </dsp:sp>
    <dsp:sp modelId="{CD87BC84-D2E4-455F-9209-007891FA333D}">
      <dsp:nvSpPr>
        <dsp:cNvPr id="0" name=""/>
        <dsp:cNvSpPr/>
      </dsp:nvSpPr>
      <dsp:spPr>
        <a:xfrm>
          <a:off x="203894" y="2257835"/>
          <a:ext cx="2437804" cy="1548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4E9D2A-30A5-47B3-B3A8-9F9C27373B02}">
      <dsp:nvSpPr>
        <dsp:cNvPr id="0" name=""/>
        <dsp:cNvSpPr/>
      </dsp:nvSpPr>
      <dsp:spPr>
        <a:xfrm>
          <a:off x="474761" y="2515159"/>
          <a:ext cx="2437804" cy="15480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kk-KZ" sz="2000" b="1" i="1" kern="1200" dirty="0" smtClean="0">
              <a:latin typeface="Times New Roman" pitchFamily="18" charset="0"/>
              <a:cs typeface="Times New Roman" pitchFamily="18" charset="0"/>
            </a:rPr>
            <a:t>Ядрица </a:t>
          </a:r>
          <a:r>
            <a:rPr lang="kk-KZ" sz="1600" kern="1200" dirty="0" smtClean="0">
              <a:latin typeface="Times New Roman" pitchFamily="18" charset="0"/>
              <a:cs typeface="Times New Roman" pitchFamily="18" charset="0"/>
            </a:rPr>
            <a:t>(ірі жарма) – ұсақталмаған ірі дәннен алады, ол електің 1,6×20 мм-лік өтпейді.</a:t>
          </a:r>
          <a:endParaRPr lang="ru-RU" sz="1600" kern="1200" dirty="0">
            <a:latin typeface="Times New Roman" pitchFamily="18" charset="0"/>
            <a:cs typeface="Times New Roman" pitchFamily="18" charset="0"/>
          </a:endParaRPr>
        </a:p>
      </dsp:txBody>
      <dsp:txXfrm>
        <a:off x="474761" y="2515159"/>
        <a:ext cx="2437804" cy="1548005"/>
      </dsp:txXfrm>
    </dsp:sp>
    <dsp:sp modelId="{DBA08D45-A49D-48D6-A17A-0FF6C49121FF}">
      <dsp:nvSpPr>
        <dsp:cNvPr id="0" name=""/>
        <dsp:cNvSpPr/>
      </dsp:nvSpPr>
      <dsp:spPr>
        <a:xfrm>
          <a:off x="3183433" y="2257835"/>
          <a:ext cx="2437804" cy="1548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59F856-D6B2-48B0-BA53-76F2DC6EAA13}">
      <dsp:nvSpPr>
        <dsp:cNvPr id="0" name=""/>
        <dsp:cNvSpPr/>
      </dsp:nvSpPr>
      <dsp:spPr>
        <a:xfrm>
          <a:off x="3454300" y="2515159"/>
          <a:ext cx="2437804" cy="15480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kk-KZ" sz="2000" b="1" i="1" kern="1200" dirty="0" smtClean="0">
              <a:latin typeface="Times New Roman" pitchFamily="18" charset="0"/>
              <a:cs typeface="Times New Roman" pitchFamily="18" charset="0"/>
            </a:rPr>
            <a:t>Продел </a:t>
          </a:r>
          <a:r>
            <a:rPr lang="kk-KZ" sz="1600" kern="1200" dirty="0" smtClean="0">
              <a:latin typeface="Times New Roman" pitchFamily="18" charset="0"/>
              <a:cs typeface="Times New Roman" pitchFamily="18" charset="0"/>
            </a:rPr>
            <a:t>(ұсақ жарма) – електің 1,6×20 мм-лік тесіктерінен өтіп, 0,8 мм-лік өтпеген сырғымалар</a:t>
          </a:r>
          <a:r>
            <a:rPr lang="kk-KZ" sz="1600" kern="1200" dirty="0" smtClean="0">
              <a:latin typeface="Times New Roman"/>
              <a:cs typeface="Times New Roman"/>
            </a:rPr>
            <a:t>.</a:t>
          </a:r>
          <a:endParaRPr lang="ru-RU" sz="1600" kern="1200" dirty="0"/>
        </a:p>
      </dsp:txBody>
      <dsp:txXfrm>
        <a:off x="3454300" y="2515159"/>
        <a:ext cx="2437804" cy="154800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6F3B08-E669-4C17-B632-AADD1B244F84}">
      <dsp:nvSpPr>
        <dsp:cNvPr id="0" name=""/>
        <dsp:cNvSpPr/>
      </dsp:nvSpPr>
      <dsp:spPr>
        <a:xfrm>
          <a:off x="2946911" y="1744"/>
          <a:ext cx="3107332" cy="15536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kk-KZ" sz="1600" kern="1200" dirty="0" smtClean="0">
              <a:latin typeface="Times New Roman" pitchFamily="18" charset="0"/>
              <a:cs typeface="Times New Roman" pitchFamily="18" charset="0"/>
            </a:rPr>
            <a:t>Қарақұмық  тұқымының технологиялық ерекшелігі</a:t>
          </a:r>
          <a:r>
            <a:rPr lang="kk-KZ" sz="1600" kern="1200" dirty="0" smtClean="0"/>
            <a:t>:</a:t>
          </a:r>
          <a:endParaRPr lang="ru-RU" sz="1600" kern="1200" dirty="0"/>
        </a:p>
      </dsp:txBody>
      <dsp:txXfrm>
        <a:off x="2946911" y="1744"/>
        <a:ext cx="3107332" cy="1553666"/>
      </dsp:txXfrm>
    </dsp:sp>
    <dsp:sp modelId="{E52E9FDD-C1F5-4DCF-9939-257619D41A38}">
      <dsp:nvSpPr>
        <dsp:cNvPr id="0" name=""/>
        <dsp:cNvSpPr/>
      </dsp:nvSpPr>
      <dsp:spPr>
        <a:xfrm rot="3600000">
          <a:off x="4973850" y="2728504"/>
          <a:ext cx="1618990" cy="54378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ru-RU" sz="1300" kern="1200"/>
        </a:p>
      </dsp:txBody>
      <dsp:txXfrm rot="3600000">
        <a:off x="4973850" y="2728504"/>
        <a:ext cx="1618990" cy="543783"/>
      </dsp:txXfrm>
    </dsp:sp>
    <dsp:sp modelId="{A1AEF961-A8DF-451D-925B-22DF60C68D3D}">
      <dsp:nvSpPr>
        <dsp:cNvPr id="0" name=""/>
        <dsp:cNvSpPr/>
      </dsp:nvSpPr>
      <dsp:spPr>
        <a:xfrm>
          <a:off x="5512447" y="4445381"/>
          <a:ext cx="3107332" cy="15536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kk-KZ" sz="1600" kern="1200" dirty="0" smtClean="0">
              <a:latin typeface="Times New Roman" pitchFamily="18" charset="0"/>
              <a:cs typeface="Times New Roman" pitchFamily="18" charset="0"/>
            </a:rPr>
            <a:t>Дәндерінің біркелкілігі</a:t>
          </a:r>
          <a:endParaRPr lang="ru-RU" sz="1600" kern="1200" dirty="0">
            <a:latin typeface="Times New Roman" pitchFamily="18" charset="0"/>
            <a:cs typeface="Times New Roman" pitchFamily="18" charset="0"/>
          </a:endParaRPr>
        </a:p>
      </dsp:txBody>
      <dsp:txXfrm>
        <a:off x="5512447" y="4445381"/>
        <a:ext cx="3107332" cy="1553666"/>
      </dsp:txXfrm>
    </dsp:sp>
    <dsp:sp modelId="{F193A920-D50B-4988-ACEC-C7E2490EBEB4}">
      <dsp:nvSpPr>
        <dsp:cNvPr id="0" name=""/>
        <dsp:cNvSpPr/>
      </dsp:nvSpPr>
      <dsp:spPr>
        <a:xfrm rot="10800000">
          <a:off x="3691082" y="4950323"/>
          <a:ext cx="1618990" cy="54378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ru-RU" sz="1300" kern="1200"/>
        </a:p>
      </dsp:txBody>
      <dsp:txXfrm rot="10800000">
        <a:off x="3691082" y="4950323"/>
        <a:ext cx="1618990" cy="543783"/>
      </dsp:txXfrm>
    </dsp:sp>
    <dsp:sp modelId="{EFBA2033-E459-43D5-89BE-18EDAAEBFD28}">
      <dsp:nvSpPr>
        <dsp:cNvPr id="0" name=""/>
        <dsp:cNvSpPr/>
      </dsp:nvSpPr>
      <dsp:spPr>
        <a:xfrm>
          <a:off x="381376" y="4445381"/>
          <a:ext cx="3107332" cy="15536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kk-KZ" sz="1600" kern="1200" dirty="0" smtClean="0">
              <a:latin typeface="Times New Roman" pitchFamily="18" charset="0"/>
              <a:cs typeface="Times New Roman" pitchFamily="18" charset="0"/>
            </a:rPr>
            <a:t>Дәндерінің ірілігі – алты фракцияға бөлінеді, ірі бөлшектердің дәндерінде тұқымдық қабықтар аз болады және олар жақсы ақталып пайдаланған дән аз шығады</a:t>
          </a:r>
          <a:r>
            <a:rPr lang="kk-KZ" sz="1600" kern="1200" dirty="0" smtClean="0"/>
            <a:t>.</a:t>
          </a:r>
          <a:endParaRPr lang="ru-RU" sz="1600" kern="1200" dirty="0"/>
        </a:p>
      </dsp:txBody>
      <dsp:txXfrm>
        <a:off x="381376" y="4445381"/>
        <a:ext cx="3107332" cy="1553666"/>
      </dsp:txXfrm>
    </dsp:sp>
    <dsp:sp modelId="{B1E0D10B-B63C-4485-8400-7DDA5E5A2B28}">
      <dsp:nvSpPr>
        <dsp:cNvPr id="0" name=""/>
        <dsp:cNvSpPr/>
      </dsp:nvSpPr>
      <dsp:spPr>
        <a:xfrm rot="18000000">
          <a:off x="2408315" y="2728504"/>
          <a:ext cx="1618990" cy="54378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ru-RU" sz="1300" kern="1200"/>
        </a:p>
      </dsp:txBody>
      <dsp:txXfrm rot="18000000">
        <a:off x="2408315" y="2728504"/>
        <a:ext cx="1618990" cy="54378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C2F5CD-33AE-4128-A7E7-DCD8DB761439}">
      <dsp:nvSpPr>
        <dsp:cNvPr id="0" name=""/>
        <dsp:cNvSpPr/>
      </dsp:nvSpPr>
      <dsp:spPr>
        <a:xfrm>
          <a:off x="0" y="0"/>
          <a:ext cx="7500990" cy="13596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kk-KZ" sz="4000" kern="1200" dirty="0" smtClean="0">
              <a:latin typeface="Times New Roman" pitchFamily="18" charset="0"/>
              <a:cs typeface="Times New Roman" pitchFamily="18" charset="0"/>
            </a:rPr>
            <a:t>Қарақұмықты жарма алуға дайындау</a:t>
          </a:r>
          <a:endParaRPr lang="ru-RU" sz="4000" kern="1200" dirty="0">
            <a:latin typeface="Times New Roman" pitchFamily="18" charset="0"/>
            <a:cs typeface="Times New Roman" pitchFamily="18" charset="0"/>
          </a:endParaRPr>
        </a:p>
      </dsp:txBody>
      <dsp:txXfrm>
        <a:off x="0" y="0"/>
        <a:ext cx="7500990" cy="1359699"/>
      </dsp:txXfrm>
    </dsp:sp>
    <dsp:sp modelId="{91B0368C-2A83-4DFB-998F-A767D4EA5B82}">
      <dsp:nvSpPr>
        <dsp:cNvPr id="0" name=""/>
        <dsp:cNvSpPr/>
      </dsp:nvSpPr>
      <dsp:spPr>
        <a:xfrm>
          <a:off x="3662" y="1359699"/>
          <a:ext cx="2497888" cy="28553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kern="1200" dirty="0" smtClean="0">
              <a:latin typeface="Times New Roman" pitchFamily="18" charset="0"/>
              <a:cs typeface="Times New Roman" pitchFamily="18" charset="0"/>
            </a:rPr>
            <a:t>Қоспалардан тазалайды</a:t>
          </a:r>
          <a:endParaRPr lang="ru-RU" sz="3200" kern="1200" dirty="0">
            <a:latin typeface="Times New Roman" pitchFamily="18" charset="0"/>
            <a:cs typeface="Times New Roman" pitchFamily="18" charset="0"/>
          </a:endParaRPr>
        </a:p>
      </dsp:txBody>
      <dsp:txXfrm>
        <a:off x="3662" y="1359699"/>
        <a:ext cx="2497888" cy="2855367"/>
      </dsp:txXfrm>
    </dsp:sp>
    <dsp:sp modelId="{3E41A028-0E9D-4619-A9BD-D755A03C3301}">
      <dsp:nvSpPr>
        <dsp:cNvPr id="0" name=""/>
        <dsp:cNvSpPr/>
      </dsp:nvSpPr>
      <dsp:spPr>
        <a:xfrm>
          <a:off x="2501550" y="1359699"/>
          <a:ext cx="2497888" cy="28553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kern="1200" dirty="0" smtClean="0">
              <a:latin typeface="Times New Roman" pitchFamily="18" charset="0"/>
              <a:cs typeface="Times New Roman" pitchFamily="18" charset="0"/>
            </a:rPr>
            <a:t>Булайды</a:t>
          </a:r>
          <a:endParaRPr lang="ru-RU" sz="3200" kern="1200" dirty="0">
            <a:latin typeface="Times New Roman" pitchFamily="18" charset="0"/>
            <a:cs typeface="Times New Roman" pitchFamily="18" charset="0"/>
          </a:endParaRPr>
        </a:p>
      </dsp:txBody>
      <dsp:txXfrm>
        <a:off x="2501550" y="1359699"/>
        <a:ext cx="2497888" cy="2855367"/>
      </dsp:txXfrm>
    </dsp:sp>
    <dsp:sp modelId="{BDDFEA76-7173-4254-9149-9ED538075A3D}">
      <dsp:nvSpPr>
        <dsp:cNvPr id="0" name=""/>
        <dsp:cNvSpPr/>
      </dsp:nvSpPr>
      <dsp:spPr>
        <a:xfrm>
          <a:off x="4999439" y="1359699"/>
          <a:ext cx="2497888" cy="28553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kk-KZ" sz="3200" kern="1200" dirty="0" smtClean="0">
              <a:latin typeface="Times New Roman" pitchFamily="18" charset="0"/>
              <a:cs typeface="Times New Roman" pitchFamily="18" charset="0"/>
            </a:rPr>
            <a:t>Фракцияға бөледі</a:t>
          </a:r>
          <a:endParaRPr lang="ru-RU" sz="3200" kern="1200" dirty="0">
            <a:latin typeface="Times New Roman" pitchFamily="18" charset="0"/>
            <a:cs typeface="Times New Roman" pitchFamily="18" charset="0"/>
          </a:endParaRPr>
        </a:p>
      </dsp:txBody>
      <dsp:txXfrm>
        <a:off x="4999439" y="1359699"/>
        <a:ext cx="2497888" cy="2855367"/>
      </dsp:txXfrm>
    </dsp:sp>
    <dsp:sp modelId="{00D11697-4DA8-4512-9173-40A09C17386A}">
      <dsp:nvSpPr>
        <dsp:cNvPr id="0" name=""/>
        <dsp:cNvSpPr/>
      </dsp:nvSpPr>
      <dsp:spPr>
        <a:xfrm>
          <a:off x="0" y="4215066"/>
          <a:ext cx="7500990" cy="31726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19CAFF-314F-4E19-B79F-93A82C53760A}" type="datetimeFigureOut">
              <a:rPr lang="ru-RU" smtClean="0"/>
              <a:pPr/>
              <a:t>13.01.2012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54FA7D-0933-435D-BAF2-CAD53CFFAC2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454FA7D-0933-435D-BAF2-CAD53CFFAC2D}"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115032C-5C77-4F3C-B874-B5425D89D981}" type="datetimeFigureOut">
              <a:rPr lang="ru-RU" smtClean="0"/>
              <a:pPr/>
              <a:t>13.01.2012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831649A-D643-4CE2-BAE6-71D5362149C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115032C-5C77-4F3C-B874-B5425D89D981}" type="datetimeFigureOut">
              <a:rPr lang="ru-RU" smtClean="0"/>
              <a:pPr/>
              <a:t>13.01.2012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31649A-D643-4CE2-BAE6-71D5362149C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115032C-5C77-4F3C-B874-B5425D89D981}" type="datetimeFigureOut">
              <a:rPr lang="ru-RU" smtClean="0"/>
              <a:pPr/>
              <a:t>13.01.2012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31649A-D643-4CE2-BAE6-71D5362149C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115032C-5C77-4F3C-B874-B5425D89D981}" type="datetimeFigureOut">
              <a:rPr lang="ru-RU" smtClean="0"/>
              <a:pPr/>
              <a:t>13.01.2012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A831649A-D643-4CE2-BAE6-71D5362149C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B115032C-5C77-4F3C-B874-B5425D89D981}" type="datetimeFigureOut">
              <a:rPr lang="ru-RU" smtClean="0"/>
              <a:pPr/>
              <a:t>13.01.2012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A831649A-D643-4CE2-BAE6-71D5362149CB}"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115032C-5C77-4F3C-B874-B5425D89D981}" type="datetimeFigureOut">
              <a:rPr lang="ru-RU" smtClean="0"/>
              <a:pPr/>
              <a:t>13.01.2012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A831649A-D643-4CE2-BAE6-71D5362149C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115032C-5C77-4F3C-B874-B5425D89D981}" type="datetimeFigureOut">
              <a:rPr lang="ru-RU" smtClean="0"/>
              <a:pPr/>
              <a:t>13.01.2012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A831649A-D643-4CE2-BAE6-71D5362149C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115032C-5C77-4F3C-B874-B5425D89D981}" type="datetimeFigureOut">
              <a:rPr lang="ru-RU" smtClean="0"/>
              <a:pPr/>
              <a:t>13.01.2012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31649A-D643-4CE2-BAE6-71D5362149C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115032C-5C77-4F3C-B874-B5425D89D981}" type="datetimeFigureOut">
              <a:rPr lang="ru-RU" smtClean="0"/>
              <a:pPr/>
              <a:t>13.01.2012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A831649A-D643-4CE2-BAE6-71D5362149C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115032C-5C77-4F3C-B874-B5425D89D981}" type="datetimeFigureOut">
              <a:rPr lang="ru-RU" smtClean="0"/>
              <a:pPr/>
              <a:t>13.01.2012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A831649A-D643-4CE2-BAE6-71D5362149C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115032C-5C77-4F3C-B874-B5425D89D981}" type="datetimeFigureOut">
              <a:rPr lang="ru-RU" smtClean="0"/>
              <a:pPr/>
              <a:t>13.01.2012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A831649A-D643-4CE2-BAE6-71D5362149C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115032C-5C77-4F3C-B874-B5425D89D981}" type="datetimeFigureOut">
              <a:rPr lang="ru-RU" smtClean="0"/>
              <a:pPr/>
              <a:t>13.01.2012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831649A-D643-4CE2-BAE6-71D5362149C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0544" y="776288"/>
            <a:ext cx="8062912" cy="3438530"/>
          </a:xfrm>
        </p:spPr>
        <p:txBody>
          <a:bodyPr>
            <a:noAutofit/>
          </a:bodyPr>
          <a:lstStyle/>
          <a:p>
            <a:pPr algn="ctr"/>
            <a:r>
              <a:rPr lang="kk-KZ" sz="5400" dirty="0" smtClean="0">
                <a:latin typeface="Times New Roman" pitchFamily="18" charset="0"/>
                <a:cs typeface="Times New Roman" pitchFamily="18" charset="0"/>
              </a:rPr>
              <a:t>Қарақұмық жармасын алу тәсілі</a:t>
            </a:r>
            <a:endParaRPr lang="ru-RU" sz="54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142844" y="285728"/>
          <a:ext cx="9001156"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dirty="0" smtClean="0"/>
              <a:t>Гречка зеленая – ценный диетический продукт</a:t>
            </a:r>
            <a:endParaRPr lang="ru-RU"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0" y="1882774"/>
            <a:ext cx="9144000" cy="497522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b="1" dirty="0" smtClean="0">
                <a:latin typeface="Times New Roman" pitchFamily="18" charset="0"/>
                <a:cs typeface="Times New Roman" pitchFamily="18" charset="0"/>
              </a:rPr>
              <a:t>Ірілігі әр түрлі бөлшектерді ақтаудың сапасы</a:t>
            </a:r>
            <a:endParaRPr lang="ru-RU" b="1"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882775"/>
          <a:ext cx="8229600" cy="35102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kk-KZ" dirty="0" smtClean="0">
                          <a:latin typeface="Times New Roman" pitchFamily="18" charset="0"/>
                          <a:cs typeface="Times New Roman" pitchFamily="18" charset="0"/>
                        </a:rPr>
                        <a:t>Фракция</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Дәннің ірілігі, мм</a:t>
                      </a:r>
                      <a:endParaRPr lang="ru-RU" dirty="0">
                        <a:latin typeface="Times New Roman" pitchFamily="18" charset="0"/>
                        <a:cs typeface="Times New Roman" pitchFamily="18" charset="0"/>
                      </a:endParaRPr>
                    </a:p>
                  </a:txBody>
                  <a:tcPr/>
                </a:tc>
                <a:tc>
                  <a:txBody>
                    <a:bodyPr/>
                    <a:lstStyle/>
                    <a:p>
                      <a:pPr algn="ctr"/>
                      <a:endParaRPr lang="ru-RU" dirty="0"/>
                    </a:p>
                  </a:txBody>
                  <a:tcPr/>
                </a:tc>
                <a:tc>
                  <a:txBody>
                    <a:bodyPr/>
                    <a:lstStyle/>
                    <a:p>
                      <a:pPr algn="ctr"/>
                      <a:r>
                        <a:rPr lang="kk-KZ" dirty="0" smtClean="0">
                          <a:latin typeface="Times New Roman" pitchFamily="18" charset="0"/>
                          <a:cs typeface="Times New Roman" pitchFamily="18" charset="0"/>
                        </a:rPr>
                        <a:t>Жарманың шығымы, ℅ есебімен</a:t>
                      </a:r>
                      <a:endParaRPr lang="ru-RU" dirty="0">
                        <a:latin typeface="Times New Roman" pitchFamily="18" charset="0"/>
                        <a:cs typeface="Times New Roman" pitchFamily="18" charset="0"/>
                      </a:endParaRPr>
                    </a:p>
                  </a:txBody>
                  <a:tcPr/>
                </a:tc>
                <a:tc>
                  <a:txBody>
                    <a:bodyPr/>
                    <a:lstStyle/>
                    <a:p>
                      <a:endParaRPr lang="ru-RU"/>
                    </a:p>
                  </a:txBody>
                  <a:tcPr/>
                </a:tc>
              </a:tr>
              <a:tr h="370840">
                <a:tc>
                  <a:txBody>
                    <a:bodyPr/>
                    <a:lstStyle/>
                    <a:p>
                      <a:endParaRPr lang="ru-RU"/>
                    </a:p>
                  </a:txBody>
                  <a:tcPr/>
                </a:tc>
                <a:tc>
                  <a:txBody>
                    <a:bodyPr/>
                    <a:lstStyle/>
                    <a:p>
                      <a:pPr algn="ctr"/>
                      <a:r>
                        <a:rPr lang="kk-KZ" dirty="0" smtClean="0">
                          <a:latin typeface="Times New Roman" pitchFamily="18" charset="0"/>
                          <a:cs typeface="Times New Roman" pitchFamily="18" charset="0"/>
                        </a:rPr>
                        <a:t>Електен өткені</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Сырғыма </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Тұтасы</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Ұсағы</a:t>
                      </a:r>
                      <a:endParaRPr lang="ru-RU" dirty="0">
                        <a:latin typeface="Times New Roman" pitchFamily="18" charset="0"/>
                        <a:cs typeface="Times New Roman" pitchFamily="18" charset="0"/>
                      </a:endParaRPr>
                    </a:p>
                  </a:txBody>
                  <a:tcPr/>
                </a:tc>
              </a:tr>
              <a:tr h="370840">
                <a:tc>
                  <a:txBody>
                    <a:bodyPr/>
                    <a:lstStyle/>
                    <a:p>
                      <a:pPr algn="ctr"/>
                      <a:r>
                        <a:rPr lang="kk-KZ" dirty="0" smtClean="0"/>
                        <a:t>І</a:t>
                      </a:r>
                      <a:endParaRPr lang="ru-RU" dirty="0"/>
                    </a:p>
                  </a:txBody>
                  <a:tcPr/>
                </a:tc>
                <a:tc>
                  <a:txBody>
                    <a:bodyPr/>
                    <a:lstStyle/>
                    <a:p>
                      <a:pPr algn="ctr"/>
                      <a:r>
                        <a:rPr lang="kk-KZ" dirty="0" smtClean="0"/>
                        <a:t>-</a:t>
                      </a:r>
                      <a:endParaRPr lang="ru-RU" dirty="0"/>
                    </a:p>
                  </a:txBody>
                  <a:tcPr/>
                </a:tc>
                <a:tc>
                  <a:txBody>
                    <a:bodyPr/>
                    <a:lstStyle/>
                    <a:p>
                      <a:pPr algn="ctr"/>
                      <a:r>
                        <a:rPr lang="kk-KZ" dirty="0" smtClean="0"/>
                        <a:t>4,5</a:t>
                      </a:r>
                      <a:endParaRPr lang="ru-RU" dirty="0"/>
                    </a:p>
                  </a:txBody>
                  <a:tcPr/>
                </a:tc>
                <a:tc>
                  <a:txBody>
                    <a:bodyPr/>
                    <a:lstStyle/>
                    <a:p>
                      <a:pPr algn="ctr"/>
                      <a:r>
                        <a:rPr lang="kk-KZ" dirty="0" smtClean="0"/>
                        <a:t>76,0</a:t>
                      </a:r>
                      <a:endParaRPr lang="ru-RU" dirty="0"/>
                    </a:p>
                  </a:txBody>
                  <a:tcPr/>
                </a:tc>
                <a:tc>
                  <a:txBody>
                    <a:bodyPr/>
                    <a:lstStyle/>
                    <a:p>
                      <a:pPr algn="ctr"/>
                      <a:r>
                        <a:rPr lang="kk-KZ" dirty="0" smtClean="0"/>
                        <a:t>2,9</a:t>
                      </a:r>
                      <a:endParaRPr lang="ru-RU" dirty="0"/>
                    </a:p>
                  </a:txBody>
                  <a:tcPr/>
                </a:tc>
              </a:tr>
              <a:tr h="370840">
                <a:tc>
                  <a:txBody>
                    <a:bodyPr/>
                    <a:lstStyle/>
                    <a:p>
                      <a:pPr algn="ctr"/>
                      <a:r>
                        <a:rPr lang="kk-KZ" dirty="0" smtClean="0"/>
                        <a:t>ІІ</a:t>
                      </a:r>
                      <a:endParaRPr lang="ru-RU" dirty="0"/>
                    </a:p>
                  </a:txBody>
                  <a:tcPr/>
                </a:tc>
                <a:tc>
                  <a:txBody>
                    <a:bodyPr/>
                    <a:lstStyle/>
                    <a:p>
                      <a:pPr algn="ctr"/>
                      <a:r>
                        <a:rPr lang="kk-KZ" dirty="0" smtClean="0"/>
                        <a:t>4,5</a:t>
                      </a:r>
                      <a:endParaRPr lang="ru-RU" dirty="0"/>
                    </a:p>
                  </a:txBody>
                  <a:tcPr/>
                </a:tc>
                <a:tc>
                  <a:txBody>
                    <a:bodyPr/>
                    <a:lstStyle/>
                    <a:p>
                      <a:pPr algn="ctr"/>
                      <a:r>
                        <a:rPr lang="kk-KZ" dirty="0" smtClean="0"/>
                        <a:t>4,2</a:t>
                      </a:r>
                      <a:endParaRPr lang="ru-RU" dirty="0"/>
                    </a:p>
                  </a:txBody>
                  <a:tcPr/>
                </a:tc>
                <a:tc>
                  <a:txBody>
                    <a:bodyPr/>
                    <a:lstStyle/>
                    <a:p>
                      <a:pPr algn="ctr"/>
                      <a:r>
                        <a:rPr lang="kk-KZ" dirty="0" smtClean="0"/>
                        <a:t>76,1</a:t>
                      </a:r>
                      <a:endParaRPr lang="ru-RU" dirty="0"/>
                    </a:p>
                  </a:txBody>
                  <a:tcPr/>
                </a:tc>
                <a:tc>
                  <a:txBody>
                    <a:bodyPr/>
                    <a:lstStyle/>
                    <a:p>
                      <a:pPr algn="ctr"/>
                      <a:r>
                        <a:rPr lang="kk-KZ" dirty="0" smtClean="0"/>
                        <a:t>3,2</a:t>
                      </a:r>
                      <a:endParaRPr lang="ru-RU" dirty="0"/>
                    </a:p>
                  </a:txBody>
                  <a:tcPr/>
                </a:tc>
              </a:tr>
              <a:tr h="370840">
                <a:tc>
                  <a:txBody>
                    <a:bodyPr/>
                    <a:lstStyle/>
                    <a:p>
                      <a:pPr algn="ctr"/>
                      <a:r>
                        <a:rPr lang="kk-KZ" dirty="0" smtClean="0"/>
                        <a:t>ІІІ</a:t>
                      </a:r>
                      <a:endParaRPr lang="ru-RU" dirty="0"/>
                    </a:p>
                  </a:txBody>
                  <a:tcPr/>
                </a:tc>
                <a:tc>
                  <a:txBody>
                    <a:bodyPr/>
                    <a:lstStyle/>
                    <a:p>
                      <a:pPr algn="ctr"/>
                      <a:r>
                        <a:rPr lang="kk-KZ" dirty="0" smtClean="0"/>
                        <a:t>4,2</a:t>
                      </a:r>
                      <a:endParaRPr lang="ru-RU" dirty="0"/>
                    </a:p>
                  </a:txBody>
                  <a:tcPr/>
                </a:tc>
                <a:tc>
                  <a:txBody>
                    <a:bodyPr/>
                    <a:lstStyle/>
                    <a:p>
                      <a:pPr algn="ctr"/>
                      <a:r>
                        <a:rPr lang="kk-KZ" dirty="0" smtClean="0"/>
                        <a:t>4,0</a:t>
                      </a:r>
                      <a:endParaRPr lang="ru-RU" dirty="0"/>
                    </a:p>
                  </a:txBody>
                  <a:tcPr/>
                </a:tc>
                <a:tc>
                  <a:txBody>
                    <a:bodyPr/>
                    <a:lstStyle/>
                    <a:p>
                      <a:pPr algn="ctr"/>
                      <a:r>
                        <a:rPr lang="kk-KZ" dirty="0" smtClean="0"/>
                        <a:t>76,0</a:t>
                      </a:r>
                      <a:endParaRPr lang="ru-RU" dirty="0"/>
                    </a:p>
                  </a:txBody>
                  <a:tcPr/>
                </a:tc>
                <a:tc>
                  <a:txBody>
                    <a:bodyPr/>
                    <a:lstStyle/>
                    <a:p>
                      <a:pPr algn="ctr"/>
                      <a:r>
                        <a:rPr lang="kk-KZ" dirty="0" smtClean="0"/>
                        <a:t>3,2</a:t>
                      </a:r>
                      <a:endParaRPr lang="ru-RU" dirty="0"/>
                    </a:p>
                  </a:txBody>
                  <a:tcPr/>
                </a:tc>
              </a:tr>
              <a:tr h="370840">
                <a:tc>
                  <a:txBody>
                    <a:bodyPr/>
                    <a:lstStyle/>
                    <a:p>
                      <a:pPr algn="ctr"/>
                      <a:r>
                        <a:rPr lang="kk-KZ" dirty="0" smtClean="0"/>
                        <a:t>ІҮ</a:t>
                      </a:r>
                      <a:endParaRPr lang="ru-RU" dirty="0"/>
                    </a:p>
                  </a:txBody>
                  <a:tcPr/>
                </a:tc>
                <a:tc>
                  <a:txBody>
                    <a:bodyPr/>
                    <a:lstStyle/>
                    <a:p>
                      <a:pPr algn="ctr"/>
                      <a:r>
                        <a:rPr lang="kk-KZ" dirty="0" smtClean="0"/>
                        <a:t>4,0</a:t>
                      </a:r>
                      <a:endParaRPr lang="ru-RU" dirty="0"/>
                    </a:p>
                  </a:txBody>
                  <a:tcPr/>
                </a:tc>
                <a:tc>
                  <a:txBody>
                    <a:bodyPr/>
                    <a:lstStyle/>
                    <a:p>
                      <a:pPr algn="ctr"/>
                      <a:r>
                        <a:rPr lang="kk-KZ" dirty="0" smtClean="0"/>
                        <a:t>3,8</a:t>
                      </a:r>
                      <a:endParaRPr lang="ru-RU" dirty="0"/>
                    </a:p>
                  </a:txBody>
                  <a:tcPr/>
                </a:tc>
                <a:tc>
                  <a:txBody>
                    <a:bodyPr/>
                    <a:lstStyle/>
                    <a:p>
                      <a:pPr algn="ctr"/>
                      <a:r>
                        <a:rPr lang="kk-KZ" dirty="0" smtClean="0"/>
                        <a:t>73,1</a:t>
                      </a:r>
                      <a:endParaRPr lang="ru-RU" dirty="0"/>
                    </a:p>
                  </a:txBody>
                  <a:tcPr/>
                </a:tc>
                <a:tc>
                  <a:txBody>
                    <a:bodyPr/>
                    <a:lstStyle/>
                    <a:p>
                      <a:pPr algn="ctr"/>
                      <a:r>
                        <a:rPr lang="kk-KZ" dirty="0" smtClean="0"/>
                        <a:t>5,1</a:t>
                      </a:r>
                      <a:endParaRPr lang="ru-RU" dirty="0"/>
                    </a:p>
                  </a:txBody>
                  <a:tcPr/>
                </a:tc>
              </a:tr>
              <a:tr h="370840">
                <a:tc>
                  <a:txBody>
                    <a:bodyPr/>
                    <a:lstStyle/>
                    <a:p>
                      <a:pPr algn="ctr"/>
                      <a:r>
                        <a:rPr lang="kk-KZ" dirty="0" smtClean="0"/>
                        <a:t>Ү</a:t>
                      </a:r>
                      <a:endParaRPr lang="ru-RU" dirty="0"/>
                    </a:p>
                  </a:txBody>
                  <a:tcPr/>
                </a:tc>
                <a:tc>
                  <a:txBody>
                    <a:bodyPr/>
                    <a:lstStyle/>
                    <a:p>
                      <a:pPr algn="ctr"/>
                      <a:r>
                        <a:rPr lang="kk-KZ" dirty="0" smtClean="0"/>
                        <a:t>3,8</a:t>
                      </a:r>
                      <a:endParaRPr lang="ru-RU" dirty="0"/>
                    </a:p>
                  </a:txBody>
                  <a:tcPr/>
                </a:tc>
                <a:tc>
                  <a:txBody>
                    <a:bodyPr/>
                    <a:lstStyle/>
                    <a:p>
                      <a:pPr algn="ctr"/>
                      <a:r>
                        <a:rPr lang="kk-KZ" dirty="0" smtClean="0"/>
                        <a:t>3,6</a:t>
                      </a:r>
                      <a:endParaRPr lang="ru-RU" dirty="0"/>
                    </a:p>
                  </a:txBody>
                  <a:tcPr/>
                </a:tc>
                <a:tc>
                  <a:txBody>
                    <a:bodyPr/>
                    <a:lstStyle/>
                    <a:p>
                      <a:pPr algn="ctr"/>
                      <a:r>
                        <a:rPr lang="kk-KZ" dirty="0" smtClean="0"/>
                        <a:t>68,9 </a:t>
                      </a:r>
                      <a:endParaRPr lang="ru-RU" dirty="0"/>
                    </a:p>
                  </a:txBody>
                  <a:tcPr/>
                </a:tc>
                <a:tc>
                  <a:txBody>
                    <a:bodyPr/>
                    <a:lstStyle/>
                    <a:p>
                      <a:pPr algn="ctr"/>
                      <a:r>
                        <a:rPr lang="kk-KZ" dirty="0" smtClean="0"/>
                        <a:t>7,7</a:t>
                      </a:r>
                      <a:endParaRPr lang="ru-RU" dirty="0"/>
                    </a:p>
                  </a:txBody>
                  <a:tcPr/>
                </a:tc>
              </a:tr>
              <a:tr h="370840">
                <a:tc>
                  <a:txBody>
                    <a:bodyPr/>
                    <a:lstStyle/>
                    <a:p>
                      <a:pPr algn="ctr"/>
                      <a:r>
                        <a:rPr lang="kk-KZ" dirty="0" smtClean="0"/>
                        <a:t>ҮІ</a:t>
                      </a:r>
                      <a:endParaRPr lang="ru-RU" dirty="0"/>
                    </a:p>
                  </a:txBody>
                  <a:tcPr/>
                </a:tc>
                <a:tc>
                  <a:txBody>
                    <a:bodyPr/>
                    <a:lstStyle/>
                    <a:p>
                      <a:pPr algn="ctr"/>
                      <a:r>
                        <a:rPr lang="kk-KZ" dirty="0" smtClean="0"/>
                        <a:t>3,6</a:t>
                      </a:r>
                      <a:endParaRPr lang="ru-RU" dirty="0"/>
                    </a:p>
                  </a:txBody>
                  <a:tcPr/>
                </a:tc>
                <a:tc>
                  <a:txBody>
                    <a:bodyPr/>
                    <a:lstStyle/>
                    <a:p>
                      <a:pPr algn="ctr"/>
                      <a:r>
                        <a:rPr lang="kk-KZ" dirty="0" smtClean="0"/>
                        <a:t>3,3</a:t>
                      </a:r>
                      <a:endParaRPr lang="ru-RU" dirty="0"/>
                    </a:p>
                  </a:txBody>
                  <a:tcPr/>
                </a:tc>
                <a:tc>
                  <a:txBody>
                    <a:bodyPr/>
                    <a:lstStyle/>
                    <a:p>
                      <a:pPr algn="ctr"/>
                      <a:r>
                        <a:rPr lang="kk-KZ" dirty="0" smtClean="0"/>
                        <a:t>66,0</a:t>
                      </a:r>
                      <a:endParaRPr lang="ru-RU" dirty="0"/>
                    </a:p>
                  </a:txBody>
                  <a:tcPr/>
                </a:tc>
                <a:tc>
                  <a:txBody>
                    <a:bodyPr/>
                    <a:lstStyle/>
                    <a:p>
                      <a:pPr algn="ctr"/>
                      <a:r>
                        <a:rPr lang="kk-KZ" dirty="0" smtClean="0"/>
                        <a:t>9,9</a:t>
                      </a:r>
                      <a:endParaRPr lang="ru-RU"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188944"/>
            <a:ext cx="9501222" cy="718984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a:stretch>
            <a:fillRect/>
          </a:stretch>
        </p:blipFill>
        <p:spPr bwMode="auto">
          <a:xfrm>
            <a:off x="428596" y="142852"/>
            <a:ext cx="8572560" cy="6715148"/>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714348" y="1214422"/>
          <a:ext cx="7500990" cy="4532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857224" y="357166"/>
            <a:ext cx="7429552" cy="2643206"/>
          </a:xfrm>
          <a:prstGeom prst="rect">
            <a:avLst/>
          </a:prstGeom>
          <a:ln>
            <a:noFill/>
          </a:ln>
          <a:effectLst>
            <a:softEdge rad="112500"/>
          </a:effectLst>
        </p:spPr>
      </p:pic>
      <p:pic>
        <p:nvPicPr>
          <p:cNvPr id="2051" name="Picture 3"/>
          <p:cNvPicPr>
            <a:picLocks noChangeAspect="1" noChangeArrowheads="1"/>
          </p:cNvPicPr>
          <p:nvPr/>
        </p:nvPicPr>
        <p:blipFill>
          <a:blip r:embed="rId3" cstate="print"/>
          <a:srcRect/>
          <a:stretch>
            <a:fillRect/>
          </a:stretch>
        </p:blipFill>
        <p:spPr bwMode="auto">
          <a:xfrm>
            <a:off x="285720" y="3071810"/>
            <a:ext cx="2571768" cy="3548054"/>
          </a:xfrm>
          <a:prstGeom prst="rect">
            <a:avLst/>
          </a:prstGeom>
          <a:ln>
            <a:noFill/>
          </a:ln>
          <a:effectLst>
            <a:softEdge rad="112500"/>
          </a:effectLst>
        </p:spPr>
      </p:pic>
      <p:pic>
        <p:nvPicPr>
          <p:cNvPr id="2052" name="Picture 4"/>
          <p:cNvPicPr>
            <a:picLocks noChangeAspect="1" noChangeArrowheads="1"/>
          </p:cNvPicPr>
          <p:nvPr/>
        </p:nvPicPr>
        <p:blipFill>
          <a:blip r:embed="rId4" cstate="print"/>
          <a:srcRect/>
          <a:stretch>
            <a:fillRect/>
          </a:stretch>
        </p:blipFill>
        <p:spPr bwMode="auto">
          <a:xfrm>
            <a:off x="3428992" y="3143248"/>
            <a:ext cx="2714644" cy="3424235"/>
          </a:xfrm>
          <a:prstGeom prst="rect">
            <a:avLst/>
          </a:prstGeom>
          <a:ln>
            <a:noFill/>
          </a:ln>
          <a:effectLst>
            <a:softEdge rad="112500"/>
          </a:effectLst>
        </p:spPr>
      </p:pic>
      <p:pic>
        <p:nvPicPr>
          <p:cNvPr id="2053" name="Picture 5"/>
          <p:cNvPicPr>
            <a:picLocks noChangeAspect="1" noChangeArrowheads="1"/>
          </p:cNvPicPr>
          <p:nvPr/>
        </p:nvPicPr>
        <p:blipFill>
          <a:blip r:embed="rId5" cstate="print"/>
          <a:srcRect/>
          <a:stretch>
            <a:fillRect/>
          </a:stretch>
        </p:blipFill>
        <p:spPr bwMode="auto">
          <a:xfrm>
            <a:off x="6426378" y="3214686"/>
            <a:ext cx="2431914" cy="3357586"/>
          </a:xfrm>
          <a:prstGeom prst="rect">
            <a:avLst/>
          </a:prstGeom>
          <a:ln>
            <a:noFill/>
          </a:ln>
          <a:effectLst>
            <a:softEdge rad="112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Қарақұмықты қоспалардан тазалау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7500" lnSpcReduction="20000"/>
          </a:bodyPr>
          <a:lstStyle/>
          <a:p>
            <a:r>
              <a:rPr lang="kk-KZ" dirty="0" smtClean="0">
                <a:latin typeface="Times New Roman" pitchFamily="18" charset="0"/>
                <a:cs typeface="Times New Roman" pitchFamily="18" charset="0"/>
              </a:rPr>
              <a:t>Қарақұмықты қоспалардан </a:t>
            </a:r>
            <a:r>
              <a:rPr lang="kk-KZ" dirty="0" smtClean="0">
                <a:solidFill>
                  <a:srgbClr val="FF0000"/>
                </a:solidFill>
                <a:latin typeface="Times New Roman" pitchFamily="18" charset="0"/>
                <a:cs typeface="Times New Roman" pitchFamily="18" charset="0"/>
              </a:rPr>
              <a:t>бөлшектеп бөлу</a:t>
            </a:r>
            <a:r>
              <a:rPr lang="kk-KZ" dirty="0" smtClean="0">
                <a:latin typeface="Times New Roman" pitchFamily="18" charset="0"/>
                <a:cs typeface="Times New Roman" pitchFamily="18" charset="0"/>
              </a:rPr>
              <a:t> тәсілін қолданып тазалайды. Ірі қоспалардан тазалау үшін бірінші және екінші жүйедегі сепараторларға тесігі үшбұрышты </a:t>
            </a:r>
            <a:r>
              <a:rPr lang="kk-KZ" dirty="0" smtClean="0">
                <a:solidFill>
                  <a:srgbClr val="FF0000"/>
                </a:solidFill>
                <a:latin typeface="Times New Roman" pitchFamily="18" charset="0"/>
                <a:cs typeface="Times New Roman" pitchFamily="18" charset="0"/>
              </a:rPr>
              <a:t>7,5 – 7,0 мм-лік електерді</a:t>
            </a:r>
            <a:r>
              <a:rPr lang="kk-KZ" dirty="0" smtClean="0">
                <a:latin typeface="Times New Roman" pitchFamily="18" charset="0"/>
                <a:cs typeface="Times New Roman" pitchFamily="18" charset="0"/>
              </a:rPr>
              <a:t> қолданады. Қоспаларды дәннен мұқият бөліп алу үшін </a:t>
            </a:r>
            <a:r>
              <a:rPr lang="kk-KZ" dirty="0" smtClean="0">
                <a:solidFill>
                  <a:srgbClr val="FF0000"/>
                </a:solidFill>
                <a:latin typeface="Times New Roman" pitchFamily="18" charset="0"/>
                <a:cs typeface="Times New Roman" pitchFamily="18" charset="0"/>
              </a:rPr>
              <a:t>АІ-БРУ</a:t>
            </a:r>
            <a:r>
              <a:rPr lang="kk-KZ" dirty="0" smtClean="0">
                <a:latin typeface="Times New Roman" pitchFamily="18" charset="0"/>
                <a:cs typeface="Times New Roman" pitchFamily="18" charset="0"/>
              </a:rPr>
              <a:t> елеуіші немесе жарма бөлгіштер пайдаланылады. Бірінші елеуіште тесігі үшбұрышты електі қолданып (суретте), қосындыларды бөліп дәнді екіге бөледі. Әр бөлшектерді бөлініп алынуы қиын және уақ қоспалардан елеуіште тазалайды. Тасалғышты немесе желмен бөлгіш үстелді қолданып құм-тастардан тазалайды. Ұзын қоспаларды – бидай,сұлы, арпа т.б., ұясының мөлшері 6-7 мм-лік қара сұлы бөлгіште тазалайды. Дәнді қоспаларды жарма бөлгіштерде тексереді.</a:t>
            </a:r>
          </a:p>
          <a:p>
            <a:endParaRPr lang="kk-KZ" dirty="0" smtClean="0"/>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28596" y="285728"/>
            <a:ext cx="8358246" cy="6286544"/>
          </a:xfrm>
          <a:prstGeom prst="rect">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Қарақұмықты ылғалдау және булау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r>
              <a:rPr lang="kk-KZ" dirty="0" smtClean="0">
                <a:latin typeface="Times New Roman" pitchFamily="18" charset="0"/>
                <a:cs typeface="Times New Roman" pitchFamily="18" charset="0"/>
              </a:rPr>
              <a:t>Дәнді булау оның сапасын жақсартады, ұсақ жарманың шығымы 2 – 3 % - ке төмендеп, бірінші сортты жарманың шығымы көбейеді. Бұл операция </a:t>
            </a:r>
            <a:r>
              <a:rPr lang="kk-KZ" dirty="0" smtClean="0">
                <a:solidFill>
                  <a:srgbClr val="FF0000"/>
                </a:solidFill>
                <a:latin typeface="Times New Roman" pitchFamily="18" charset="0"/>
                <a:cs typeface="Times New Roman" pitchFamily="18" charset="0"/>
              </a:rPr>
              <a:t>булау, кептіру</a:t>
            </a:r>
            <a:r>
              <a:rPr lang="kk-KZ" dirty="0" smtClean="0">
                <a:latin typeface="Times New Roman" pitchFamily="18" charset="0"/>
                <a:cs typeface="Times New Roman" pitchFamily="18" charset="0"/>
              </a:rPr>
              <a:t> және </a:t>
            </a:r>
            <a:r>
              <a:rPr lang="kk-KZ" dirty="0" smtClean="0">
                <a:solidFill>
                  <a:srgbClr val="FF0000"/>
                </a:solidFill>
                <a:latin typeface="Times New Roman" pitchFamily="18" charset="0"/>
                <a:cs typeface="Times New Roman" pitchFamily="18" charset="0"/>
              </a:rPr>
              <a:t>суыту</a:t>
            </a:r>
            <a:r>
              <a:rPr lang="kk-KZ" dirty="0" smtClean="0">
                <a:latin typeface="Times New Roman" pitchFamily="18" charset="0"/>
                <a:cs typeface="Times New Roman" pitchFamily="18" charset="0"/>
              </a:rPr>
              <a:t> схемасы бойынша жүргізіледі (суретте көрсетілген) </a:t>
            </a:r>
          </a:p>
          <a:p>
            <a:r>
              <a:rPr lang="kk-KZ" dirty="0" smtClean="0">
                <a:latin typeface="Times New Roman" pitchFamily="18" charset="0"/>
                <a:cs typeface="Times New Roman" pitchFamily="18" charset="0"/>
              </a:rPr>
              <a:t>Дәнді будың 0,25 – 0,30 МПа қысымымен 5 мин булап, оны 20 – 30 мин жатқызып қояды, одан кейін ылғалдығын 13,0 – 13,5%-ке дейін төмендетеді, оны 20 – 25°С бөлме температурасына дейін суытады. Булаудың нәтижесінде дәнді ақтау сапасы жақсарады және өндірістік қуаттың тәуліктік ақтау өнімділігі артады.</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42844" y="214290"/>
            <a:ext cx="8786874" cy="6500858"/>
          </a:xfrm>
          <a:prstGeom prst="rect">
            <a:avLst/>
          </a:prstGeom>
          <a:ln>
            <a:noFill/>
          </a:ln>
          <a:effectLst>
            <a:softEdge rad="112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Ақтау бөлімінің операциялары:</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marL="514350" indent="-514350">
              <a:buFont typeface="Wingdings" pitchFamily="2" charset="2"/>
              <a:buChar char="Ø"/>
            </a:pPr>
            <a:r>
              <a:rPr lang="kk-KZ" dirty="0" smtClean="0">
                <a:latin typeface="Times New Roman" pitchFamily="18" charset="0"/>
                <a:cs typeface="Times New Roman" pitchFamily="18" charset="0"/>
              </a:rPr>
              <a:t>Дәнді ақтау алдында бірнеше бөлшектерге бөлу;</a:t>
            </a:r>
          </a:p>
          <a:p>
            <a:pPr marL="514350" indent="-514350">
              <a:buFont typeface="Wingdings" pitchFamily="2" charset="2"/>
              <a:buChar char="Ø"/>
            </a:pPr>
            <a:r>
              <a:rPr lang="kk-KZ" dirty="0" smtClean="0">
                <a:latin typeface="Times New Roman" pitchFamily="18" charset="0"/>
                <a:cs typeface="Times New Roman" pitchFamily="18" charset="0"/>
              </a:rPr>
              <a:t>Дәнді ақтау;</a:t>
            </a:r>
          </a:p>
          <a:p>
            <a:pPr marL="514350" indent="-514350">
              <a:buFont typeface="Wingdings" pitchFamily="2" charset="2"/>
              <a:buChar char="Ø"/>
            </a:pPr>
            <a:r>
              <a:rPr lang="kk-KZ" dirty="0" smtClean="0">
                <a:latin typeface="Times New Roman" pitchFamily="18" charset="0"/>
                <a:cs typeface="Times New Roman" pitchFamily="18" charset="0"/>
              </a:rPr>
              <a:t>Ақталған заттарды бөлу;</a:t>
            </a:r>
          </a:p>
          <a:p>
            <a:pPr marL="514350" indent="-514350">
              <a:buFont typeface="Wingdings" pitchFamily="2" charset="2"/>
              <a:buChar char="Ø"/>
            </a:pPr>
            <a:r>
              <a:rPr lang="kk-KZ" dirty="0" smtClean="0">
                <a:latin typeface="Times New Roman" pitchFamily="18" charset="0"/>
                <a:cs typeface="Times New Roman" pitchFamily="18" charset="0"/>
              </a:rPr>
              <a:t>Жармамен қосымша алынған заттарды тексеру.</a:t>
            </a:r>
            <a:endParaRPr lang="ru-RU"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b="1" dirty="0" smtClean="0">
                <a:latin typeface="Times New Roman" pitchFamily="18" charset="0"/>
                <a:cs typeface="Times New Roman" pitchFamily="18" charset="0"/>
              </a:rPr>
              <a:t>Дәндерді ақтау алдында бөлшектеу</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7500" lnSpcReduction="20000"/>
          </a:bodyPr>
          <a:lstStyle/>
          <a:p>
            <a:r>
              <a:rPr lang="kk-KZ" dirty="0" smtClean="0">
                <a:latin typeface="Times New Roman" pitchFamily="18" charset="0"/>
                <a:cs typeface="Times New Roman" pitchFamily="18" charset="0"/>
              </a:rPr>
              <a:t>Қарақұмық дәндерін ақтау алдында ірілігіне қарай алты бөлшекке бөледі. Дәндерді бөлшектеу аяқталғаннан кейін ақталған дәнді ақталмаған дәннен бөліп алуды жеңілдетеді. Екінші жағынан, бөлшектелген дәндерді ақтау жеңілге түседі де оның сапасы жақсарады, ұсақталған дән мен ұнтақтың шығымы азаяды. Дәнді бөлшектеуге </a:t>
            </a:r>
            <a:r>
              <a:rPr lang="kk-KZ" dirty="0" smtClean="0">
                <a:solidFill>
                  <a:srgbClr val="FF0000"/>
                </a:solidFill>
                <a:latin typeface="Times New Roman" pitchFamily="18" charset="0"/>
                <a:cs typeface="Times New Roman" pitchFamily="18" charset="0"/>
              </a:rPr>
              <a:t>АІ-БРУ елеуіші </a:t>
            </a:r>
            <a:r>
              <a:rPr lang="kk-KZ" dirty="0" smtClean="0">
                <a:latin typeface="Times New Roman" pitchFamily="18" charset="0"/>
                <a:cs typeface="Times New Roman" pitchFamily="18" charset="0"/>
              </a:rPr>
              <a:t>немесе </a:t>
            </a:r>
            <a:r>
              <a:rPr lang="kk-KZ" dirty="0" smtClean="0">
                <a:solidFill>
                  <a:srgbClr val="FF0000"/>
                </a:solidFill>
                <a:latin typeface="Times New Roman" pitchFamily="18" charset="0"/>
                <a:cs typeface="Times New Roman" pitchFamily="18" charset="0"/>
              </a:rPr>
              <a:t>АІ-БРГ маркілі жарма бөлгіштерін </a:t>
            </a:r>
            <a:r>
              <a:rPr lang="kk-KZ" dirty="0" smtClean="0">
                <a:latin typeface="Times New Roman" pitchFamily="18" charset="0"/>
                <a:cs typeface="Times New Roman" pitchFamily="18" charset="0"/>
              </a:rPr>
              <a:t>қолданады. Бөлшектегенде әр бөлшектегі дәндердің біркелкі болуына мұқият көңіл бөлу, әр бөлшектің құрамында басқа бөлшектердің ең ірісінің мөлшері 2%-тен аспауы, ал уақ бөлшектердің ішінде 6-4%-тен артық болмауы тиіс. Уақ бөлшектердің құрамында ірі дәндердің мөлшері 5%-тен, ал уақ дәндердің мөлшері 3%-тен аспауы керек. Қосындыларды қосымша бөліп алу үшін әр бөлшекті үш бұрышты тесігі бар електерді қолданып елейді (кесте)</a:t>
            </a:r>
            <a:endParaRPr lang="ru-RU"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sz="3600" dirty="0" smtClean="0">
                <a:latin typeface="Times New Roman" pitchFamily="18" charset="0"/>
                <a:cs typeface="Times New Roman" pitchFamily="18" charset="0"/>
              </a:rPr>
              <a:t>Бөлініп алыну қиын қоспалардан тазалайтын електер</a:t>
            </a:r>
            <a:endParaRPr lang="ru-RU" sz="3600" dirty="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0" y="1643049"/>
          <a:ext cx="9144000" cy="3689369"/>
        </p:xfrm>
        <a:graphic>
          <a:graphicData uri="http://schemas.openxmlformats.org/drawingml/2006/table">
            <a:tbl>
              <a:tblPr firstRow="1" bandRow="1">
                <a:tableStyleId>{F5AB1C69-6EDB-4FF4-983F-18BD219EF322}</a:tableStyleId>
              </a:tblPr>
              <a:tblGrid>
                <a:gridCol w="1524000"/>
                <a:gridCol w="1524000"/>
                <a:gridCol w="1524000"/>
                <a:gridCol w="1524000"/>
                <a:gridCol w="1524000"/>
                <a:gridCol w="1524000"/>
              </a:tblGrid>
              <a:tr h="2249132">
                <a:tc>
                  <a:txBody>
                    <a:bodyPr/>
                    <a:lstStyle/>
                    <a:p>
                      <a:pPr algn="ctr"/>
                      <a:r>
                        <a:rPr lang="kk-KZ" dirty="0" smtClean="0">
                          <a:latin typeface="Times New Roman" pitchFamily="18" charset="0"/>
                          <a:cs typeface="Times New Roman" pitchFamily="18" charset="0"/>
                        </a:rPr>
                        <a:t>Бөлшектер-дің номері</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Бөлшектерді бөліп алатын електер тесігінің</a:t>
                      </a:r>
                      <a:r>
                        <a:rPr lang="kk-KZ" baseline="0" dirty="0" smtClean="0">
                          <a:latin typeface="Times New Roman" pitchFamily="18" charset="0"/>
                          <a:cs typeface="Times New Roman" pitchFamily="18" charset="0"/>
                        </a:rPr>
                        <a:t> мөлшері, мм</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Үшбұрыш-ты</a:t>
                      </a:r>
                      <a:r>
                        <a:rPr lang="kk-KZ" baseline="0" dirty="0" smtClean="0">
                          <a:latin typeface="Times New Roman" pitchFamily="18" charset="0"/>
                          <a:cs typeface="Times New Roman" pitchFamily="18" charset="0"/>
                        </a:rPr>
                        <a:t> тесіктің қабырғала-рының мөлшері, мм</a:t>
                      </a:r>
                      <a:endParaRPr lang="ru-RU" dirty="0">
                        <a:latin typeface="Times New Roman" pitchFamily="18" charset="0"/>
                        <a:cs typeface="Times New Roman" pitchFamily="18" charset="0"/>
                      </a:endParaRPr>
                    </a:p>
                  </a:txBody>
                  <a:tcPr/>
                </a:tc>
                <a:tc>
                  <a:txBody>
                    <a:bodyPr/>
                    <a:lstStyle/>
                    <a:p>
                      <a:r>
                        <a:rPr lang="kk-KZ" dirty="0" smtClean="0">
                          <a:latin typeface="Times New Roman" pitchFamily="18" charset="0"/>
                          <a:cs typeface="Times New Roman" pitchFamily="18" charset="0"/>
                        </a:rPr>
                        <a:t>Бөлшектер-дің номері</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Бөлшектерді бөліп алатын електер тесігінің</a:t>
                      </a:r>
                      <a:r>
                        <a:rPr lang="kk-KZ" baseline="0" dirty="0" smtClean="0">
                          <a:latin typeface="Times New Roman" pitchFamily="18" charset="0"/>
                          <a:cs typeface="Times New Roman" pitchFamily="18" charset="0"/>
                        </a:rPr>
                        <a:t> мөлшері, мм</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Үшбұрыш-ты тесіктің қабырғала-рының мөлшері, мм</a:t>
                      </a:r>
                      <a:endParaRPr lang="ru-RU" dirty="0">
                        <a:latin typeface="Times New Roman" pitchFamily="18" charset="0"/>
                        <a:cs typeface="Times New Roman" pitchFamily="18" charset="0"/>
                      </a:endParaRPr>
                    </a:p>
                  </a:txBody>
                  <a:tcPr/>
                </a:tc>
              </a:tr>
              <a:tr h="480079">
                <a:tc>
                  <a:txBody>
                    <a:bodyPr/>
                    <a:lstStyle/>
                    <a:p>
                      <a:pPr algn="ctr"/>
                      <a:r>
                        <a:rPr lang="kk-KZ" dirty="0" smtClean="0"/>
                        <a:t>І</a:t>
                      </a:r>
                      <a:endParaRPr lang="ru-RU" dirty="0"/>
                    </a:p>
                  </a:txBody>
                  <a:tcPr/>
                </a:tc>
                <a:tc>
                  <a:txBody>
                    <a:bodyPr/>
                    <a:lstStyle/>
                    <a:p>
                      <a:pPr algn="ctr"/>
                      <a:r>
                        <a:rPr lang="kk-KZ" dirty="0" smtClean="0"/>
                        <a:t>4,5</a:t>
                      </a:r>
                      <a:endParaRPr lang="ru-RU" dirty="0"/>
                    </a:p>
                  </a:txBody>
                  <a:tcPr/>
                </a:tc>
                <a:tc>
                  <a:txBody>
                    <a:bodyPr/>
                    <a:lstStyle/>
                    <a:p>
                      <a:pPr algn="ctr"/>
                      <a:r>
                        <a:rPr lang="kk-KZ" dirty="0" smtClean="0"/>
                        <a:t>7,0</a:t>
                      </a:r>
                      <a:endParaRPr lang="ru-RU" dirty="0"/>
                    </a:p>
                  </a:txBody>
                  <a:tcPr/>
                </a:tc>
                <a:tc>
                  <a:txBody>
                    <a:bodyPr/>
                    <a:lstStyle/>
                    <a:p>
                      <a:pPr algn="ctr"/>
                      <a:r>
                        <a:rPr lang="kk-KZ" dirty="0" smtClean="0"/>
                        <a:t>ІҮ</a:t>
                      </a:r>
                      <a:endParaRPr lang="ru-RU" dirty="0"/>
                    </a:p>
                  </a:txBody>
                  <a:tcPr/>
                </a:tc>
                <a:tc>
                  <a:txBody>
                    <a:bodyPr/>
                    <a:lstStyle/>
                    <a:p>
                      <a:pPr algn="ctr"/>
                      <a:r>
                        <a:rPr lang="kk-KZ" dirty="0" smtClean="0">
                          <a:latin typeface="Times New Roman" pitchFamily="18" charset="0"/>
                          <a:cs typeface="Times New Roman" pitchFamily="18" charset="0"/>
                        </a:rPr>
                        <a:t>3,8</a:t>
                      </a:r>
                      <a:endParaRPr lang="ru-RU" dirty="0">
                        <a:latin typeface="Times New Roman" pitchFamily="18" charset="0"/>
                        <a:cs typeface="Times New Roman" pitchFamily="18" charset="0"/>
                      </a:endParaRPr>
                    </a:p>
                  </a:txBody>
                  <a:tcPr/>
                </a:tc>
                <a:tc>
                  <a:txBody>
                    <a:bodyPr/>
                    <a:lstStyle/>
                    <a:p>
                      <a:pPr algn="ctr"/>
                      <a:r>
                        <a:rPr lang="kk-KZ" dirty="0" smtClean="0"/>
                        <a:t>5,5-6,0</a:t>
                      </a:r>
                      <a:endParaRPr lang="ru-RU" dirty="0"/>
                    </a:p>
                  </a:txBody>
                  <a:tcPr/>
                </a:tc>
              </a:tr>
              <a:tr h="480079">
                <a:tc>
                  <a:txBody>
                    <a:bodyPr/>
                    <a:lstStyle/>
                    <a:p>
                      <a:pPr algn="ctr"/>
                      <a:r>
                        <a:rPr lang="kk-KZ" dirty="0" smtClean="0"/>
                        <a:t>ІІ</a:t>
                      </a:r>
                      <a:endParaRPr lang="ru-RU" dirty="0"/>
                    </a:p>
                  </a:txBody>
                  <a:tcPr/>
                </a:tc>
                <a:tc>
                  <a:txBody>
                    <a:bodyPr/>
                    <a:lstStyle/>
                    <a:p>
                      <a:pPr algn="ctr"/>
                      <a:r>
                        <a:rPr lang="kk-KZ" dirty="0" smtClean="0"/>
                        <a:t>4,2</a:t>
                      </a:r>
                      <a:endParaRPr lang="ru-RU" dirty="0"/>
                    </a:p>
                  </a:txBody>
                  <a:tcPr/>
                </a:tc>
                <a:tc>
                  <a:txBody>
                    <a:bodyPr/>
                    <a:lstStyle/>
                    <a:p>
                      <a:pPr algn="ctr"/>
                      <a:r>
                        <a:rPr lang="kk-KZ" dirty="0" smtClean="0"/>
                        <a:t>6,0-6,5</a:t>
                      </a:r>
                      <a:endParaRPr lang="ru-RU" dirty="0"/>
                    </a:p>
                  </a:txBody>
                  <a:tcPr/>
                </a:tc>
                <a:tc>
                  <a:txBody>
                    <a:bodyPr/>
                    <a:lstStyle/>
                    <a:p>
                      <a:pPr algn="ctr"/>
                      <a:r>
                        <a:rPr lang="kk-KZ" dirty="0" smtClean="0"/>
                        <a:t>Ү</a:t>
                      </a:r>
                      <a:endParaRPr lang="ru-RU" dirty="0"/>
                    </a:p>
                  </a:txBody>
                  <a:tcPr/>
                </a:tc>
                <a:tc>
                  <a:txBody>
                    <a:bodyPr/>
                    <a:lstStyle/>
                    <a:p>
                      <a:pPr algn="ctr"/>
                      <a:r>
                        <a:rPr lang="kk-KZ" dirty="0" smtClean="0"/>
                        <a:t>3,6</a:t>
                      </a:r>
                      <a:endParaRPr lang="ru-RU" dirty="0"/>
                    </a:p>
                  </a:txBody>
                  <a:tcPr/>
                </a:tc>
                <a:tc>
                  <a:txBody>
                    <a:bodyPr/>
                    <a:lstStyle/>
                    <a:p>
                      <a:pPr algn="ctr"/>
                      <a:r>
                        <a:rPr lang="kk-KZ" dirty="0" smtClean="0"/>
                        <a:t>5,0-5,5</a:t>
                      </a:r>
                      <a:endParaRPr lang="ru-RU" dirty="0"/>
                    </a:p>
                  </a:txBody>
                  <a:tcPr/>
                </a:tc>
              </a:tr>
              <a:tr h="480079">
                <a:tc>
                  <a:txBody>
                    <a:bodyPr/>
                    <a:lstStyle/>
                    <a:p>
                      <a:pPr algn="ctr"/>
                      <a:r>
                        <a:rPr lang="kk-KZ" dirty="0" smtClean="0"/>
                        <a:t>ІІІ</a:t>
                      </a:r>
                      <a:endParaRPr lang="ru-RU" dirty="0"/>
                    </a:p>
                  </a:txBody>
                  <a:tcPr/>
                </a:tc>
                <a:tc>
                  <a:txBody>
                    <a:bodyPr/>
                    <a:lstStyle/>
                    <a:p>
                      <a:pPr algn="ctr"/>
                      <a:r>
                        <a:rPr lang="kk-KZ" dirty="0" smtClean="0"/>
                        <a:t>4,0</a:t>
                      </a:r>
                      <a:endParaRPr lang="ru-RU" dirty="0"/>
                    </a:p>
                  </a:txBody>
                  <a:tcPr/>
                </a:tc>
                <a:tc>
                  <a:txBody>
                    <a:bodyPr/>
                    <a:lstStyle/>
                    <a:p>
                      <a:pPr algn="ctr"/>
                      <a:r>
                        <a:rPr lang="kk-KZ" dirty="0" smtClean="0"/>
                        <a:t>6,0</a:t>
                      </a:r>
                      <a:endParaRPr lang="ru-RU" dirty="0"/>
                    </a:p>
                  </a:txBody>
                  <a:tcPr/>
                </a:tc>
                <a:tc>
                  <a:txBody>
                    <a:bodyPr/>
                    <a:lstStyle/>
                    <a:p>
                      <a:pPr algn="ctr"/>
                      <a:r>
                        <a:rPr lang="kk-KZ" dirty="0" smtClean="0"/>
                        <a:t>ҮІ</a:t>
                      </a:r>
                      <a:endParaRPr lang="ru-RU" dirty="0"/>
                    </a:p>
                  </a:txBody>
                  <a:tcPr/>
                </a:tc>
                <a:tc>
                  <a:txBody>
                    <a:bodyPr/>
                    <a:lstStyle/>
                    <a:p>
                      <a:pPr algn="ctr"/>
                      <a:r>
                        <a:rPr lang="kk-KZ" dirty="0" smtClean="0"/>
                        <a:t>3,3</a:t>
                      </a:r>
                      <a:endParaRPr lang="ru-RU" dirty="0"/>
                    </a:p>
                  </a:txBody>
                  <a:tcPr/>
                </a:tc>
                <a:tc>
                  <a:txBody>
                    <a:bodyPr/>
                    <a:lstStyle/>
                    <a:p>
                      <a:pPr algn="ctr"/>
                      <a:r>
                        <a:rPr lang="kk-KZ" dirty="0" smtClean="0"/>
                        <a:t>5,0</a:t>
                      </a:r>
                      <a:endParaRPr lang="ru-RU"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b="1" dirty="0" smtClean="0">
                <a:latin typeface="Times New Roman" pitchFamily="18" charset="0"/>
                <a:cs typeface="Times New Roman" pitchFamily="18" charset="0"/>
              </a:rPr>
              <a:t>Дәнді ақтау және ақталған заттарды бөлшектеу</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r>
              <a:rPr lang="kk-KZ" dirty="0" smtClean="0">
                <a:latin typeface="Times New Roman" pitchFamily="18" charset="0"/>
                <a:cs typeface="Times New Roman" pitchFamily="18" charset="0"/>
              </a:rPr>
              <a:t>Әр бөлшектің дәндерін жеке-дара ақтап, ақтағанда алынған заттарды да жеке бөлшектейді. Сөйтіп, алты бөлшекті </a:t>
            </a:r>
            <a:r>
              <a:rPr lang="kk-KZ" dirty="0" smtClean="0">
                <a:solidFill>
                  <a:srgbClr val="FF0000"/>
                </a:solidFill>
                <a:latin typeface="Times New Roman" pitchFamily="18" charset="0"/>
                <a:cs typeface="Times New Roman" pitchFamily="18" charset="0"/>
              </a:rPr>
              <a:t>алты ақтаушы </a:t>
            </a:r>
            <a:r>
              <a:rPr lang="kk-KZ" dirty="0" smtClean="0">
                <a:latin typeface="Times New Roman" pitchFamily="18" charset="0"/>
                <a:cs typeface="Times New Roman" pitchFamily="18" charset="0"/>
              </a:rPr>
              <a:t>және </a:t>
            </a:r>
            <a:r>
              <a:rPr lang="kk-KZ" dirty="0" smtClean="0">
                <a:solidFill>
                  <a:srgbClr val="FF0000"/>
                </a:solidFill>
                <a:latin typeface="Times New Roman" pitchFamily="18" charset="0"/>
                <a:cs typeface="Times New Roman" pitchFamily="18" charset="0"/>
              </a:rPr>
              <a:t>бөлуші</a:t>
            </a:r>
            <a:r>
              <a:rPr lang="kk-KZ" dirty="0" smtClean="0">
                <a:latin typeface="Times New Roman" pitchFamily="18" charset="0"/>
                <a:cs typeface="Times New Roman" pitchFamily="18" charset="0"/>
              </a:rPr>
              <a:t> жүйесінен тұратын технологиялық схемамен ақтап бөледі. Әр бөлшектің дәндерін білікті-декалық станогын қолданып ақтайды. Біліктің айналу жылдамдығы І және ІІ бөлшектер үшін 12-14 м/сек, </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 және </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І бөлшектерге 10-12 м/сек болу керек. Ақтаудың сапасы дәннің ірілігіне және дайындау тәсіліне байланысты болады.</a:t>
            </a:r>
            <a:endParaRPr lang="ru-RU"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kk-KZ" dirty="0" smtClean="0">
                <a:latin typeface="Times New Roman" pitchFamily="18" charset="0"/>
                <a:cs typeface="Times New Roman" pitchFamily="18" charset="0"/>
              </a:rPr>
              <a:t>Дәннің ірілігі мен дайындау тәсіліне байланысты ақтау коэффициенті</a:t>
            </a:r>
            <a:endParaRPr lang="ru-RU"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882773"/>
          <a:ext cx="8229600" cy="1903416"/>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475854">
                <a:tc>
                  <a:txBody>
                    <a:bodyPr/>
                    <a:lstStyle/>
                    <a:p>
                      <a:pPr algn="ctr"/>
                      <a:r>
                        <a:rPr lang="kk-KZ" dirty="0" smtClean="0">
                          <a:latin typeface="Times New Roman" pitchFamily="18" charset="0"/>
                          <a:cs typeface="Times New Roman" pitchFamily="18" charset="0"/>
                        </a:rPr>
                        <a:t>Фракция</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Булаусыз</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Булаумен</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Фракция</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Булаусыз</a:t>
                      </a:r>
                      <a:endParaRPr lang="ru-RU" dirty="0">
                        <a:latin typeface="Times New Roman" pitchFamily="18" charset="0"/>
                        <a:cs typeface="Times New Roman" pitchFamily="18" charset="0"/>
                      </a:endParaRPr>
                    </a:p>
                  </a:txBody>
                  <a:tcPr/>
                </a:tc>
                <a:tc>
                  <a:txBody>
                    <a:bodyPr/>
                    <a:lstStyle/>
                    <a:p>
                      <a:pPr algn="ctr"/>
                      <a:r>
                        <a:rPr lang="kk-KZ" smtClean="0">
                          <a:latin typeface="Times New Roman" pitchFamily="18" charset="0"/>
                          <a:cs typeface="Times New Roman" pitchFamily="18" charset="0"/>
                        </a:rPr>
                        <a:t>Булаумен</a:t>
                      </a:r>
                      <a:endParaRPr lang="ru-RU" dirty="0">
                        <a:latin typeface="Times New Roman" pitchFamily="18" charset="0"/>
                        <a:cs typeface="Times New Roman" pitchFamily="18" charset="0"/>
                      </a:endParaRPr>
                    </a:p>
                  </a:txBody>
                  <a:tcPr/>
                </a:tc>
              </a:tr>
              <a:tr h="475854">
                <a:tc>
                  <a:txBody>
                    <a:bodyPr/>
                    <a:lstStyle/>
                    <a:p>
                      <a:pPr algn="ctr"/>
                      <a:r>
                        <a:rPr lang="kk-KZ" dirty="0" smtClean="0"/>
                        <a:t>І</a:t>
                      </a:r>
                      <a:endParaRPr lang="ru-RU" dirty="0"/>
                    </a:p>
                  </a:txBody>
                  <a:tcPr/>
                </a:tc>
                <a:tc>
                  <a:txBody>
                    <a:bodyPr/>
                    <a:lstStyle/>
                    <a:p>
                      <a:pPr algn="ctr"/>
                      <a:r>
                        <a:rPr lang="kk-KZ" dirty="0" smtClean="0"/>
                        <a:t>30</a:t>
                      </a:r>
                      <a:endParaRPr lang="ru-RU" dirty="0"/>
                    </a:p>
                  </a:txBody>
                  <a:tcPr/>
                </a:tc>
                <a:tc>
                  <a:txBody>
                    <a:bodyPr/>
                    <a:lstStyle/>
                    <a:p>
                      <a:pPr algn="ctr"/>
                      <a:r>
                        <a:rPr lang="kk-KZ" dirty="0" smtClean="0"/>
                        <a:t>40</a:t>
                      </a:r>
                      <a:endParaRPr lang="ru-RU" dirty="0"/>
                    </a:p>
                  </a:txBody>
                  <a:tcPr/>
                </a:tc>
                <a:tc>
                  <a:txBody>
                    <a:bodyPr/>
                    <a:lstStyle/>
                    <a:p>
                      <a:pPr algn="ctr"/>
                      <a:r>
                        <a:rPr lang="kk-KZ" dirty="0" smtClean="0"/>
                        <a:t>ІҮ</a:t>
                      </a:r>
                      <a:endParaRPr lang="ru-RU" dirty="0"/>
                    </a:p>
                  </a:txBody>
                  <a:tcPr/>
                </a:tc>
                <a:tc>
                  <a:txBody>
                    <a:bodyPr/>
                    <a:lstStyle/>
                    <a:p>
                      <a:pPr algn="ctr"/>
                      <a:r>
                        <a:rPr lang="kk-KZ" dirty="0" smtClean="0"/>
                        <a:t>25</a:t>
                      </a:r>
                      <a:endParaRPr lang="ru-RU" dirty="0"/>
                    </a:p>
                  </a:txBody>
                  <a:tcPr/>
                </a:tc>
                <a:tc>
                  <a:txBody>
                    <a:bodyPr/>
                    <a:lstStyle/>
                    <a:p>
                      <a:pPr algn="ctr"/>
                      <a:r>
                        <a:rPr lang="kk-KZ" dirty="0" smtClean="0"/>
                        <a:t>35</a:t>
                      </a:r>
                      <a:endParaRPr lang="ru-RU" dirty="0"/>
                    </a:p>
                  </a:txBody>
                  <a:tcPr/>
                </a:tc>
              </a:tr>
              <a:tr h="475854">
                <a:tc>
                  <a:txBody>
                    <a:bodyPr/>
                    <a:lstStyle/>
                    <a:p>
                      <a:pPr algn="ctr"/>
                      <a:r>
                        <a:rPr lang="kk-KZ" dirty="0" smtClean="0"/>
                        <a:t>ІІ</a:t>
                      </a:r>
                      <a:endParaRPr lang="ru-RU" dirty="0"/>
                    </a:p>
                  </a:txBody>
                  <a:tcPr/>
                </a:tc>
                <a:tc>
                  <a:txBody>
                    <a:bodyPr/>
                    <a:lstStyle/>
                    <a:p>
                      <a:pPr algn="ctr"/>
                      <a:r>
                        <a:rPr lang="kk-KZ" dirty="0" smtClean="0"/>
                        <a:t>35</a:t>
                      </a:r>
                      <a:endParaRPr lang="ru-RU" dirty="0"/>
                    </a:p>
                  </a:txBody>
                  <a:tcPr/>
                </a:tc>
                <a:tc>
                  <a:txBody>
                    <a:bodyPr/>
                    <a:lstStyle/>
                    <a:p>
                      <a:pPr algn="ctr"/>
                      <a:r>
                        <a:rPr lang="kk-KZ" dirty="0" smtClean="0"/>
                        <a:t>45</a:t>
                      </a:r>
                      <a:endParaRPr lang="ru-RU" dirty="0"/>
                    </a:p>
                  </a:txBody>
                  <a:tcPr/>
                </a:tc>
                <a:tc>
                  <a:txBody>
                    <a:bodyPr/>
                    <a:lstStyle/>
                    <a:p>
                      <a:pPr algn="ctr"/>
                      <a:r>
                        <a:rPr lang="kk-KZ" dirty="0" smtClean="0"/>
                        <a:t>Ү</a:t>
                      </a:r>
                      <a:endParaRPr lang="ru-RU" dirty="0"/>
                    </a:p>
                  </a:txBody>
                  <a:tcPr/>
                </a:tc>
                <a:tc>
                  <a:txBody>
                    <a:bodyPr/>
                    <a:lstStyle/>
                    <a:p>
                      <a:pPr algn="ctr"/>
                      <a:r>
                        <a:rPr lang="kk-KZ" dirty="0" smtClean="0"/>
                        <a:t>20</a:t>
                      </a:r>
                      <a:endParaRPr lang="ru-RU" dirty="0"/>
                    </a:p>
                  </a:txBody>
                  <a:tcPr/>
                </a:tc>
                <a:tc>
                  <a:txBody>
                    <a:bodyPr/>
                    <a:lstStyle/>
                    <a:p>
                      <a:pPr algn="ctr"/>
                      <a:r>
                        <a:rPr lang="kk-KZ" dirty="0" smtClean="0"/>
                        <a:t>25</a:t>
                      </a:r>
                      <a:endParaRPr lang="ru-RU" dirty="0"/>
                    </a:p>
                  </a:txBody>
                  <a:tcPr/>
                </a:tc>
              </a:tr>
              <a:tr h="475854">
                <a:tc>
                  <a:txBody>
                    <a:bodyPr/>
                    <a:lstStyle/>
                    <a:p>
                      <a:pPr algn="ctr"/>
                      <a:r>
                        <a:rPr lang="kk-KZ" dirty="0" smtClean="0"/>
                        <a:t>ІІІ</a:t>
                      </a:r>
                      <a:endParaRPr lang="ru-RU" dirty="0"/>
                    </a:p>
                  </a:txBody>
                  <a:tcPr/>
                </a:tc>
                <a:tc>
                  <a:txBody>
                    <a:bodyPr/>
                    <a:lstStyle/>
                    <a:p>
                      <a:pPr algn="ctr"/>
                      <a:r>
                        <a:rPr lang="kk-KZ" dirty="0" smtClean="0"/>
                        <a:t>30</a:t>
                      </a:r>
                      <a:endParaRPr lang="ru-RU" dirty="0"/>
                    </a:p>
                  </a:txBody>
                  <a:tcPr/>
                </a:tc>
                <a:tc>
                  <a:txBody>
                    <a:bodyPr/>
                    <a:lstStyle/>
                    <a:p>
                      <a:pPr algn="ctr"/>
                      <a:r>
                        <a:rPr lang="kk-KZ" dirty="0" smtClean="0"/>
                        <a:t>40</a:t>
                      </a:r>
                      <a:endParaRPr lang="ru-RU" dirty="0"/>
                    </a:p>
                  </a:txBody>
                  <a:tcPr/>
                </a:tc>
                <a:tc>
                  <a:txBody>
                    <a:bodyPr/>
                    <a:lstStyle/>
                    <a:p>
                      <a:pPr algn="ctr"/>
                      <a:r>
                        <a:rPr lang="kk-KZ" dirty="0" smtClean="0"/>
                        <a:t>ҮІ</a:t>
                      </a:r>
                      <a:endParaRPr lang="ru-RU" dirty="0"/>
                    </a:p>
                  </a:txBody>
                  <a:tcPr/>
                </a:tc>
                <a:tc>
                  <a:txBody>
                    <a:bodyPr/>
                    <a:lstStyle/>
                    <a:p>
                      <a:pPr algn="ctr"/>
                      <a:r>
                        <a:rPr lang="kk-KZ" dirty="0" smtClean="0"/>
                        <a:t>15</a:t>
                      </a:r>
                      <a:endParaRPr lang="ru-RU" dirty="0"/>
                    </a:p>
                  </a:txBody>
                  <a:tcPr/>
                </a:tc>
                <a:tc>
                  <a:txBody>
                    <a:bodyPr/>
                    <a:lstStyle/>
                    <a:p>
                      <a:pPr algn="ctr"/>
                      <a:r>
                        <a:rPr lang="kk-KZ" dirty="0" smtClean="0"/>
                        <a:t>20</a:t>
                      </a:r>
                      <a:endParaRPr lang="ru-RU"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169080"/>
          </a:xfrm>
        </p:spPr>
        <p:txBody>
          <a:bodyPr>
            <a:normAutofit fontScale="92500" lnSpcReduction="10000"/>
          </a:bodyPr>
          <a:lstStyle/>
          <a:p>
            <a:pPr>
              <a:buNone/>
            </a:pPr>
            <a:r>
              <a:rPr lang="kk-KZ" dirty="0" smtClean="0">
                <a:latin typeface="Times New Roman" pitchFamily="18" charset="0"/>
                <a:cs typeface="Times New Roman" pitchFamily="18" charset="0"/>
              </a:rPr>
              <a:t>    Ақтаудан алынған заттарды </a:t>
            </a:r>
            <a:r>
              <a:rPr lang="kk-KZ" dirty="0" smtClean="0">
                <a:solidFill>
                  <a:srgbClr val="FF0000"/>
                </a:solidFill>
                <a:latin typeface="Times New Roman" pitchFamily="18" charset="0"/>
                <a:cs typeface="Times New Roman" pitchFamily="18" charset="0"/>
              </a:rPr>
              <a:t>АІ-БРУ елеуішінде </a:t>
            </a:r>
            <a:r>
              <a:rPr lang="kk-KZ" dirty="0" smtClean="0">
                <a:latin typeface="Times New Roman" pitchFamily="18" charset="0"/>
                <a:cs typeface="Times New Roman" pitchFamily="18" charset="0"/>
              </a:rPr>
              <a:t>бөледі. Елеуіште екі бөлімнен құралған електер орналасқан. Бірінші топтағы електер, ақталмаған дәндерді бөліп алу үшін қолданылады. Бұл електердің нөмірі ақталған дәндердің ірілігіне байланысты болады да, көбіне оларға әр бөлшектердің сырғып алынған електерден 0,2-0,3 мм кем қояды. Екінші бөлімдегі електерді, ұсақталған дәндер мен ұнтақтарды бөліп алу үшін қолданады. Бұл үшін ұзын түрлі тесігі бар, өлшемдері 1,6 (1,7)×20 мм-лік немесе 2,8 мм-лік електерді қолданады. Бұл електен алынған сырғымалар бүтін жармалар мен қауыздардан тұрады, қауыздарды бөліп алғаннан кейін бүтін жармалар (ядрица)  қосымша тексеруден өтеді. </a:t>
            </a:r>
            <a:endParaRPr lang="ru-RU"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Ақталған дәнді (ядрицаны) екі ағыммен тексеруге жібереді:</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500034" y="1785926"/>
            <a:ext cx="8229600" cy="4572000"/>
          </a:xfrm>
        </p:spPr>
        <p:txBody>
          <a:bodyPr>
            <a:normAutofit/>
          </a:bodyPr>
          <a:lstStyle/>
          <a:p>
            <a:pPr>
              <a:buNone/>
            </a:pPr>
            <a:r>
              <a:rPr lang="kk-KZ" dirty="0" smtClean="0">
                <a:solidFill>
                  <a:srgbClr val="FF0000"/>
                </a:solidFill>
                <a:latin typeface="Times New Roman" pitchFamily="18" charset="0"/>
                <a:cs typeface="Times New Roman" pitchFamily="18" charset="0"/>
              </a:rPr>
              <a:t>    Бірінші ағыммен</a:t>
            </a:r>
            <a:r>
              <a:rPr lang="kk-KZ" dirty="0" smtClean="0">
                <a:latin typeface="Times New Roman" pitchFamily="18" charset="0"/>
                <a:cs typeface="Times New Roman" pitchFamily="18" charset="0"/>
              </a:rPr>
              <a:t>, І – І</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 фракциялардан алынған ақталған тұтас өнімдер, ал </a:t>
            </a:r>
            <a:r>
              <a:rPr lang="kk-KZ" dirty="0" smtClean="0">
                <a:solidFill>
                  <a:srgbClr val="FF0000"/>
                </a:solidFill>
                <a:latin typeface="Times New Roman" pitchFamily="18" charset="0"/>
                <a:cs typeface="Times New Roman" pitchFamily="18" charset="0"/>
              </a:rPr>
              <a:t>екінші ағыммен</a:t>
            </a:r>
            <a:r>
              <a:rPr lang="kk-KZ"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V</a:t>
            </a:r>
            <a:r>
              <a:rPr lang="kk-KZ" dirty="0" smtClean="0">
                <a:latin typeface="Times New Roman" pitchFamily="18" charset="0"/>
                <a:cs typeface="Times New Roman" pitchFamily="18" charset="0"/>
              </a:rPr>
              <a:t> – </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І фракциялардан алынған ақталған дәндер. Бұл екі фракциялардың айырмашылығы құрамындағы қосындылардың мөлшеріне байланысты: екінші фракциядағы ақталған дәндердің құрамында, біріншіге қарағанда, қоспалар көп болады.</a:t>
            </a:r>
            <a:endParaRPr lang="ru-RU"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1285860"/>
            <a:ext cx="8229600" cy="4572000"/>
          </a:xfrm>
        </p:spPr>
        <p:txBody>
          <a:bodyPr>
            <a:normAutofit lnSpcReduction="10000"/>
          </a:bodyPr>
          <a:lstStyle/>
          <a:p>
            <a:pPr>
              <a:buNone/>
            </a:pPr>
            <a:r>
              <a:rPr lang="kk-KZ" dirty="0" smtClean="0">
                <a:latin typeface="Times New Roman" pitchFamily="18" charset="0"/>
                <a:cs typeface="Times New Roman" pitchFamily="18" charset="0"/>
              </a:rPr>
              <a:t>    Ақталған тұтас дәнді (ядрицаны) елегіште бір рет немесе жарма сорттағышында екі рет тексереді. Тексеру процесінде саңлаулары дөңгелек немесе үшбұрышты електерде ірі және қиын бөлінетін қоспалардан тазалайды. Електердің саңлауларын ақталған тұтас дәндердің ірілігіне байланысты таңдайды.  Тексеру ұсақ дәндерден ірі тұтас дәндерді, ұнтақты және жеңіл қосындыларды бөліп алады. </a:t>
            </a:r>
            <a:endParaRPr lang="ru-RU"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dirty="0" smtClean="0">
                <a:latin typeface="Times New Roman" pitchFamily="18" charset="0"/>
                <a:cs typeface="Times New Roman" pitchFamily="18" charset="0"/>
              </a:rPr>
              <a:t>Қарақұмықтың қауызын екі бағытпен тексереді:</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578358" indent="-514350">
              <a:buFont typeface="+mj-lt"/>
              <a:buAutoNum type="arabicPeriod"/>
            </a:pPr>
            <a:r>
              <a:rPr lang="kk-KZ" dirty="0" smtClean="0">
                <a:latin typeface="Times New Roman" pitchFamily="18" charset="0"/>
                <a:cs typeface="Times New Roman" pitchFamily="18" charset="0"/>
              </a:rPr>
              <a:t>І</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 – </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 фракцияларды;</a:t>
            </a:r>
          </a:p>
          <a:p>
            <a:pPr marL="578358" indent="-514350">
              <a:buFont typeface="+mj-lt"/>
              <a:buAutoNum type="arabicPeriod"/>
            </a:pP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 – </a:t>
            </a:r>
            <a:r>
              <a:rPr lang="en-US" dirty="0" smtClean="0">
                <a:latin typeface="Times New Roman" pitchFamily="18" charset="0"/>
                <a:cs typeface="Times New Roman" pitchFamily="18" charset="0"/>
              </a:rPr>
              <a:t>V</a:t>
            </a:r>
            <a:r>
              <a:rPr lang="kk-KZ" dirty="0" smtClean="0">
                <a:latin typeface="Times New Roman" pitchFamily="18" charset="0"/>
                <a:cs typeface="Times New Roman" pitchFamily="18" charset="0"/>
              </a:rPr>
              <a:t>І фракцияларды ақтағанда түскен қауыздарды жатқызады. </a:t>
            </a:r>
            <a:r>
              <a:rPr lang="ru-RU" dirty="0" smtClean="0">
                <a:latin typeface="Times New Roman" pitchFamily="18" charset="0"/>
                <a:cs typeface="Times New Roman" pitchFamily="18" charset="0"/>
              </a:rPr>
              <a:t>   </a:t>
            </a:r>
          </a:p>
          <a:p>
            <a:pPr marL="578358" indent="-514350">
              <a:buNone/>
            </a:pPr>
            <a:r>
              <a:rPr lang="kk-KZ" dirty="0" smtClean="0">
                <a:latin typeface="Times New Roman" pitchFamily="18" charset="0"/>
                <a:cs typeface="Times New Roman" pitchFamily="18" charset="0"/>
              </a:rPr>
              <a:t>     Қабықтарды тексеруге елеуіштерді және жарма бөлгіштерді қолданады. Бірінші фракциядағы қауыздарды нөмірі 2,6</a:t>
            </a:r>
            <a:r>
              <a:rPr lang="kk-KZ" dirty="0" smtClean="0">
                <a:latin typeface="Times New Roman"/>
                <a:cs typeface="Times New Roman"/>
              </a:rPr>
              <a:t>×20 және 2,0 мм-лік електерді қолданып, ал екінші фракциядағы қауыздарды 2,3×20 мм және 2,0 мм-лік електерді қолданып тексереді.</a:t>
            </a:r>
            <a:endParaRPr lang="kk-KZ" dirty="0" smtClean="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Дайын өнімдердің шығымы</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kk-KZ" dirty="0" smtClean="0"/>
              <a:t>    </a:t>
            </a:r>
            <a:r>
              <a:rPr lang="kk-KZ" dirty="0" smtClean="0">
                <a:latin typeface="Times New Roman" pitchFamily="18" charset="0"/>
                <a:cs typeface="Times New Roman" pitchFamily="18" charset="0"/>
              </a:rPr>
              <a:t>Тұрақты немесе негізгі сапалы қарақұмық дәнінен алынатын дайн заттардың шығым мөлшері оны дайындау тәсілімен тығыз байланысты және булауды қолдану немесе қолданбауға тәуелді. Егер дайындау кезінде дәнді булау қолданса онда тұтас жарманың (ядрицаның) шығымы тұрақты шығымның мөлшерінен көп болады, керісінше ұсақ жармалардың шығымы азаяды.</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dirty="0" smtClean="0">
                <a:latin typeface="Times New Roman" pitchFamily="18" charset="0"/>
                <a:cs typeface="Times New Roman" pitchFamily="18" charset="0"/>
              </a:rPr>
              <a:t>Мақсаты:</a:t>
            </a:r>
            <a:endParaRPr lang="ru-RU" dirty="0"/>
          </a:p>
        </p:txBody>
      </p:sp>
      <p:sp>
        <p:nvSpPr>
          <p:cNvPr id="3" name="Содержимое 2"/>
          <p:cNvSpPr>
            <a:spLocks noGrp="1"/>
          </p:cNvSpPr>
          <p:nvPr>
            <p:ph idx="1"/>
          </p:nvPr>
        </p:nvSpPr>
        <p:spPr/>
        <p:txBody>
          <a:bodyPr/>
          <a:lstStyle/>
          <a:p>
            <a:pPr>
              <a:buNone/>
            </a:pPr>
            <a:r>
              <a:rPr lang="kk-KZ" dirty="0" smtClean="0">
                <a:latin typeface="Times New Roman" pitchFamily="18" charset="0"/>
                <a:cs typeface="Times New Roman" pitchFamily="18" charset="0"/>
              </a:rPr>
              <a:t>         Бұл тақырыптың негізгі мақсаты – ең алдымен қарақұмық туралы студенттерге жалпы мағлұматтар беру.  Сонымен қоса, қарақұмықтың адам ағзасына өте пайдалы дәрмендерге бай екенін, қарақұмықтың түрлерін, олардың өзара ерекшеліктерін, алу тәсілдерін жетік түсіндіру болып табылады.</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lstStyle/>
          <a:p>
            <a:endParaRPr lang="ru-RU" dirty="0" smtClean="0"/>
          </a:p>
          <a:p>
            <a:endParaRPr lang="ru-RU" dirty="0"/>
          </a:p>
        </p:txBody>
      </p:sp>
      <p:pic>
        <p:nvPicPr>
          <p:cNvPr id="4" name="Picture 2"/>
          <p:cNvPicPr>
            <a:picLocks noChangeAspect="1" noChangeArrowheads="1"/>
          </p:cNvPicPr>
          <p:nvPr/>
        </p:nvPicPr>
        <p:blipFill>
          <a:blip r:embed="rId2" cstate="print"/>
          <a:srcRect/>
          <a:stretch>
            <a:fillRect/>
          </a:stretch>
        </p:blipFill>
        <p:spPr bwMode="auto">
          <a:xfrm>
            <a:off x="0" y="-142900"/>
            <a:ext cx="9144000" cy="700090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58204" cy="804052"/>
          </a:xfrm>
        </p:spPr>
        <p:txBody>
          <a:bodyPr>
            <a:normAutofit/>
          </a:bodyPr>
          <a:lstStyle/>
          <a:p>
            <a:pPr algn="ctr"/>
            <a:r>
              <a:rPr lang="kk-KZ" sz="2000" dirty="0" smtClean="0">
                <a:latin typeface="Times New Roman" pitchFamily="18" charset="0"/>
                <a:cs typeface="Times New Roman" pitchFamily="18" charset="0"/>
              </a:rPr>
              <a:t>Қарақұмық дәнінен алынатын дайын өнімдердің шығымы</a:t>
            </a:r>
            <a:endParaRPr lang="ru-RU" sz="20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000109"/>
          <a:ext cx="8472516" cy="5918986"/>
        </p:xfrm>
        <a:graphic>
          <a:graphicData uri="http://schemas.openxmlformats.org/drawingml/2006/table">
            <a:tbl>
              <a:tblPr firstRow="1" bandRow="1">
                <a:tableStyleId>{5C22544A-7EE6-4342-B048-85BDC9FD1C3A}</a:tableStyleId>
              </a:tblPr>
              <a:tblGrid>
                <a:gridCol w="1412086"/>
                <a:gridCol w="1412086"/>
                <a:gridCol w="1412086"/>
                <a:gridCol w="1412086"/>
                <a:gridCol w="1412086"/>
                <a:gridCol w="1412086"/>
              </a:tblGrid>
              <a:tr h="879237">
                <a:tc rowSpan="2">
                  <a:txBody>
                    <a:bodyPr/>
                    <a:lstStyle/>
                    <a:p>
                      <a:endParaRPr lang="kk-KZ" dirty="0" smtClean="0"/>
                    </a:p>
                    <a:p>
                      <a:endParaRPr lang="kk-KZ" dirty="0" smtClean="0"/>
                    </a:p>
                    <a:p>
                      <a:r>
                        <a:rPr lang="kk-KZ" dirty="0" smtClean="0"/>
                        <a:t>Өнімдер</a:t>
                      </a:r>
                      <a:endParaRPr lang="ru-RU" dirty="0"/>
                    </a:p>
                  </a:txBody>
                  <a:tcPr/>
                </a:tc>
                <a:tc gridSpan="2">
                  <a:txBody>
                    <a:bodyPr/>
                    <a:lstStyle/>
                    <a:p>
                      <a:pPr algn="ctr"/>
                      <a:r>
                        <a:rPr lang="kk-KZ" dirty="0" smtClean="0">
                          <a:latin typeface="Times New Roman" pitchFamily="18" charset="0"/>
                          <a:cs typeface="Times New Roman" pitchFamily="18" charset="0"/>
                        </a:rPr>
                        <a:t>Жарма алудағы шығым мөлшері, ℅ есебімен</a:t>
                      </a:r>
                      <a:endParaRPr lang="ru-RU" dirty="0">
                        <a:latin typeface="Times New Roman" pitchFamily="18" charset="0"/>
                        <a:cs typeface="Times New Roman" pitchFamily="18" charset="0"/>
                      </a:endParaRPr>
                    </a:p>
                  </a:txBody>
                  <a:tcPr/>
                </a:tc>
                <a:tc hMerge="1">
                  <a:txBody>
                    <a:bodyPr/>
                    <a:lstStyle/>
                    <a:p>
                      <a:endParaRPr lang="ru-RU" dirty="0"/>
                    </a:p>
                  </a:txBody>
                  <a:tcPr/>
                </a:tc>
                <a:tc rowSpan="2">
                  <a:txBody>
                    <a:bodyPr/>
                    <a:lstStyle/>
                    <a:p>
                      <a:pPr algn="ctr"/>
                      <a:endParaRPr lang="kk-KZ" dirty="0" smtClean="0">
                        <a:latin typeface="Times New Roman" pitchFamily="18" charset="0"/>
                        <a:cs typeface="Times New Roman" pitchFamily="18" charset="0"/>
                      </a:endParaRPr>
                    </a:p>
                    <a:p>
                      <a:pPr algn="ctr"/>
                      <a:endParaRPr lang="kk-KZ" dirty="0" smtClean="0">
                        <a:latin typeface="Times New Roman" pitchFamily="18" charset="0"/>
                        <a:cs typeface="Times New Roman" pitchFamily="18" charset="0"/>
                      </a:endParaRPr>
                    </a:p>
                    <a:p>
                      <a:pPr algn="ctr"/>
                      <a:r>
                        <a:rPr lang="kk-KZ" dirty="0" smtClean="0">
                          <a:latin typeface="Times New Roman" pitchFamily="18" charset="0"/>
                          <a:cs typeface="Times New Roman" pitchFamily="18" charset="0"/>
                        </a:rPr>
                        <a:t>Өнімдер</a:t>
                      </a:r>
                      <a:endParaRPr lang="ru-RU" dirty="0">
                        <a:latin typeface="Times New Roman" pitchFamily="18" charset="0"/>
                        <a:cs typeface="Times New Roman" pitchFamily="18" charset="0"/>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dirty="0" smtClean="0">
                          <a:latin typeface="Times New Roman" pitchFamily="18" charset="0"/>
                          <a:cs typeface="Times New Roman" pitchFamily="18" charset="0"/>
                        </a:rPr>
                        <a:t>Жарма алудағы шығым мөлшері, ℅ есебімен</a:t>
                      </a:r>
                      <a:endParaRPr lang="ru-RU" dirty="0" smtClean="0">
                        <a:latin typeface="Times New Roman" pitchFamily="18" charset="0"/>
                        <a:cs typeface="Times New Roman" pitchFamily="18" charset="0"/>
                      </a:endParaRPr>
                    </a:p>
                    <a:p>
                      <a:endParaRPr lang="ru-RU" dirty="0"/>
                    </a:p>
                  </a:txBody>
                  <a:tcPr/>
                </a:tc>
                <a:tc hMerge="1">
                  <a:txBody>
                    <a:bodyPr/>
                    <a:lstStyle/>
                    <a:p>
                      <a:endParaRPr lang="ru-RU"/>
                    </a:p>
                  </a:txBody>
                  <a:tcPr/>
                </a:tc>
              </a:tr>
              <a:tr h="879237">
                <a:tc vMerge="1">
                  <a:txBody>
                    <a:bodyPr/>
                    <a:lstStyle/>
                    <a:p>
                      <a:endParaRPr lang="ru-RU"/>
                    </a:p>
                  </a:txBody>
                  <a:tcPr/>
                </a:tc>
                <a:tc>
                  <a:txBody>
                    <a:bodyPr/>
                    <a:lstStyle/>
                    <a:p>
                      <a:pPr algn="ctr"/>
                      <a:r>
                        <a:rPr lang="kk-KZ" dirty="0" smtClean="0">
                          <a:latin typeface="Times New Roman" pitchFamily="18" charset="0"/>
                          <a:cs typeface="Times New Roman" pitchFamily="18" charset="0"/>
                        </a:rPr>
                        <a:t>Булануды қолдану</a:t>
                      </a:r>
                      <a:endParaRPr lang="ru-RU" dirty="0">
                        <a:latin typeface="Times New Roman" pitchFamily="18" charset="0"/>
                        <a:cs typeface="Times New Roman" pitchFamily="18" charset="0"/>
                      </a:endParaRPr>
                    </a:p>
                  </a:txBody>
                  <a:tcPr/>
                </a:tc>
                <a:tc>
                  <a:txBody>
                    <a:bodyPr/>
                    <a:lstStyle/>
                    <a:p>
                      <a:pPr algn="ctr"/>
                      <a:r>
                        <a:rPr lang="kk-KZ" dirty="0" smtClean="0">
                          <a:latin typeface="Times New Roman" pitchFamily="18" charset="0"/>
                          <a:cs typeface="Times New Roman" pitchFamily="18" charset="0"/>
                        </a:rPr>
                        <a:t>Булаусыз</a:t>
                      </a:r>
                      <a:endParaRPr lang="ru-RU" dirty="0">
                        <a:latin typeface="Times New Roman" pitchFamily="18" charset="0"/>
                        <a:cs typeface="Times New Roman" pitchFamily="18" charset="0"/>
                      </a:endParaRPr>
                    </a:p>
                  </a:txBody>
                  <a:tcPr/>
                </a:tc>
                <a:tc vMerge="1">
                  <a:txBody>
                    <a:bodyPr/>
                    <a:lstStyle/>
                    <a:p>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dirty="0" smtClean="0">
                          <a:latin typeface="Times New Roman" pitchFamily="18" charset="0"/>
                          <a:cs typeface="Times New Roman" pitchFamily="18" charset="0"/>
                        </a:rPr>
                        <a:t>Булануды қолдану</a:t>
                      </a:r>
                      <a:endParaRPr lang="ru-RU" dirty="0" smtClean="0">
                        <a:latin typeface="Times New Roman" pitchFamily="18" charset="0"/>
                        <a:cs typeface="Times New Roman" pitchFamily="18" charset="0"/>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dirty="0" smtClean="0">
                          <a:latin typeface="Times New Roman" pitchFamily="18" charset="0"/>
                          <a:cs typeface="Times New Roman" pitchFamily="18" charset="0"/>
                        </a:rPr>
                        <a:t>Булаусыз</a:t>
                      </a:r>
                      <a:endParaRPr lang="ru-RU" dirty="0" smtClean="0">
                        <a:latin typeface="Times New Roman" pitchFamily="18" charset="0"/>
                        <a:cs typeface="Times New Roman" pitchFamily="18" charset="0"/>
                      </a:endParaRPr>
                    </a:p>
                    <a:p>
                      <a:endParaRPr lang="ru-RU" dirty="0"/>
                    </a:p>
                  </a:txBody>
                  <a:tcPr/>
                </a:tc>
              </a:tr>
              <a:tr h="879237">
                <a:tc>
                  <a:txBody>
                    <a:bodyPr/>
                    <a:lstStyle/>
                    <a:p>
                      <a:pPr algn="ctr"/>
                      <a:r>
                        <a:rPr lang="kk-KZ" dirty="0" smtClean="0">
                          <a:latin typeface="Times New Roman" pitchFamily="18" charset="0"/>
                          <a:cs typeface="Times New Roman" pitchFamily="18" charset="0"/>
                        </a:rPr>
                        <a:t>Ядрица (тұтас жарма):</a:t>
                      </a:r>
                      <a:endParaRPr lang="ru-RU" dirty="0">
                        <a:latin typeface="Times New Roman" pitchFamily="18" charset="0"/>
                        <a:cs typeface="Times New Roman" pitchFamily="18" charset="0"/>
                      </a:endParaRPr>
                    </a:p>
                  </a:txBody>
                  <a:tcPr/>
                </a:tc>
                <a:tc>
                  <a:txBody>
                    <a:bodyPr/>
                    <a:lstStyle/>
                    <a:p>
                      <a:pPr algn="ctr"/>
                      <a:endParaRPr lang="ru-RU" dirty="0"/>
                    </a:p>
                  </a:txBody>
                  <a:tcPr/>
                </a:tc>
                <a:tc>
                  <a:txBody>
                    <a:bodyPr/>
                    <a:lstStyle/>
                    <a:p>
                      <a:endParaRPr lang="ru-RU"/>
                    </a:p>
                  </a:txBody>
                  <a:tcPr/>
                </a:tc>
                <a:tc>
                  <a:txBody>
                    <a:bodyPr/>
                    <a:lstStyle/>
                    <a:p>
                      <a:pPr algn="ctr"/>
                      <a:r>
                        <a:rPr lang="kk-KZ" dirty="0" smtClean="0">
                          <a:latin typeface="Times New Roman" pitchFamily="18" charset="0"/>
                          <a:cs typeface="Times New Roman" pitchFamily="18" charset="0"/>
                        </a:rPr>
                        <a:t>Қауыз, ІІІ категория-лық қалдық</a:t>
                      </a:r>
                      <a:endParaRPr lang="ru-RU" dirty="0">
                        <a:latin typeface="Times New Roman" pitchFamily="18" charset="0"/>
                        <a:cs typeface="Times New Roman" pitchFamily="18" charset="0"/>
                      </a:endParaRPr>
                    </a:p>
                  </a:txBody>
                  <a:tcPr/>
                </a:tc>
                <a:tc>
                  <a:txBody>
                    <a:bodyPr/>
                    <a:lstStyle/>
                    <a:p>
                      <a:pPr algn="ctr"/>
                      <a:endParaRPr lang="ru-RU" dirty="0"/>
                    </a:p>
                  </a:txBody>
                  <a:tcPr/>
                </a:tc>
                <a:tc>
                  <a:txBody>
                    <a:bodyPr/>
                    <a:lstStyle/>
                    <a:p>
                      <a:endParaRPr lang="ru-RU"/>
                    </a:p>
                  </a:txBody>
                  <a:tcPr/>
                </a:tc>
              </a:tr>
              <a:tr h="615466">
                <a:tc>
                  <a:txBody>
                    <a:bodyPr/>
                    <a:lstStyle/>
                    <a:p>
                      <a:pPr algn="ctr"/>
                      <a:r>
                        <a:rPr lang="kk-KZ" dirty="0" smtClean="0">
                          <a:latin typeface="Times New Roman" pitchFamily="18" charset="0"/>
                          <a:cs typeface="Times New Roman" pitchFamily="18" charset="0"/>
                        </a:rPr>
                        <a:t>Бірінші сорт</a:t>
                      </a:r>
                      <a:endParaRPr lang="ru-RU" dirty="0">
                        <a:latin typeface="Times New Roman" pitchFamily="18" charset="0"/>
                        <a:cs typeface="Times New Roman" pitchFamily="18" charset="0"/>
                      </a:endParaRPr>
                    </a:p>
                  </a:txBody>
                  <a:tcPr/>
                </a:tc>
                <a:tc>
                  <a:txBody>
                    <a:bodyPr/>
                    <a:lstStyle/>
                    <a:p>
                      <a:pPr algn="ctr"/>
                      <a:r>
                        <a:rPr lang="kk-KZ" dirty="0" smtClean="0"/>
                        <a:t>59,0</a:t>
                      </a:r>
                      <a:endParaRPr lang="ru-RU" dirty="0"/>
                    </a:p>
                  </a:txBody>
                  <a:tcPr/>
                </a:tc>
                <a:tc>
                  <a:txBody>
                    <a:bodyPr/>
                    <a:lstStyle/>
                    <a:p>
                      <a:pPr algn="ctr"/>
                      <a:r>
                        <a:rPr lang="kk-KZ" dirty="0" smtClean="0"/>
                        <a:t>52,0</a:t>
                      </a:r>
                      <a:endParaRPr lang="ru-RU" dirty="0"/>
                    </a:p>
                  </a:txBody>
                  <a:tcPr/>
                </a:tc>
                <a:tc>
                  <a:txBody>
                    <a:bodyPr/>
                    <a:lstStyle/>
                    <a:p>
                      <a:pPr algn="ctr"/>
                      <a:r>
                        <a:rPr lang="kk-KZ" dirty="0" smtClean="0">
                          <a:latin typeface="Times New Roman" pitchFamily="18" charset="0"/>
                          <a:cs typeface="Times New Roman" pitchFamily="18" charset="0"/>
                        </a:rPr>
                        <a:t>Қалдықтар</a:t>
                      </a:r>
                      <a:endParaRPr lang="ru-RU" dirty="0">
                        <a:latin typeface="Times New Roman" pitchFamily="18" charset="0"/>
                        <a:cs typeface="Times New Roman" pitchFamily="18" charset="0"/>
                      </a:endParaRPr>
                    </a:p>
                  </a:txBody>
                  <a:tcPr/>
                </a:tc>
                <a:tc>
                  <a:txBody>
                    <a:bodyPr/>
                    <a:lstStyle/>
                    <a:p>
                      <a:pPr algn="ctr"/>
                      <a:r>
                        <a:rPr lang="kk-KZ" dirty="0" smtClean="0"/>
                        <a:t>21,5</a:t>
                      </a:r>
                      <a:endParaRPr lang="ru-RU" dirty="0"/>
                    </a:p>
                  </a:txBody>
                  <a:tcPr/>
                </a:tc>
                <a:tc>
                  <a:txBody>
                    <a:bodyPr/>
                    <a:lstStyle/>
                    <a:p>
                      <a:pPr algn="ctr"/>
                      <a:r>
                        <a:rPr lang="kk-KZ" dirty="0" smtClean="0"/>
                        <a:t>20,0</a:t>
                      </a:r>
                      <a:endParaRPr lang="ru-RU" dirty="0"/>
                    </a:p>
                  </a:txBody>
                  <a:tcPr/>
                </a:tc>
              </a:tr>
              <a:tr h="879237">
                <a:tc>
                  <a:txBody>
                    <a:bodyPr/>
                    <a:lstStyle/>
                    <a:p>
                      <a:pPr algn="ctr"/>
                      <a:r>
                        <a:rPr lang="kk-KZ" dirty="0" smtClean="0">
                          <a:latin typeface="Times New Roman" pitchFamily="18" charset="0"/>
                          <a:cs typeface="Times New Roman" pitchFamily="18" charset="0"/>
                        </a:rPr>
                        <a:t>Ұсақ жарма</a:t>
                      </a:r>
                      <a:endParaRPr lang="ru-RU" dirty="0">
                        <a:latin typeface="Times New Roman" pitchFamily="18" charset="0"/>
                        <a:cs typeface="Times New Roman" pitchFamily="18" charset="0"/>
                      </a:endParaRPr>
                    </a:p>
                  </a:txBody>
                  <a:tcPr/>
                </a:tc>
                <a:tc>
                  <a:txBody>
                    <a:bodyPr/>
                    <a:lstStyle/>
                    <a:p>
                      <a:pPr algn="ctr"/>
                      <a:r>
                        <a:rPr lang="kk-KZ" dirty="0" smtClean="0"/>
                        <a:t>5,0</a:t>
                      </a:r>
                      <a:endParaRPr lang="ru-RU" dirty="0"/>
                    </a:p>
                  </a:txBody>
                  <a:tcPr/>
                </a:tc>
                <a:tc>
                  <a:txBody>
                    <a:bodyPr/>
                    <a:lstStyle/>
                    <a:p>
                      <a:pPr algn="ctr"/>
                      <a:r>
                        <a:rPr lang="kk-KZ" dirty="0" smtClean="0"/>
                        <a:t>10,0</a:t>
                      </a:r>
                      <a:endParaRPr lang="ru-RU" dirty="0"/>
                    </a:p>
                  </a:txBody>
                  <a:tcPr/>
                </a:tc>
                <a:tc>
                  <a:txBody>
                    <a:bodyPr/>
                    <a:lstStyle/>
                    <a:p>
                      <a:pPr algn="ctr"/>
                      <a:r>
                        <a:rPr lang="kk-KZ" dirty="0" smtClean="0">
                          <a:latin typeface="Times New Roman" pitchFamily="18" charset="0"/>
                          <a:cs typeface="Times New Roman" pitchFamily="18" charset="0"/>
                        </a:rPr>
                        <a:t>І,ІІ категория-лы</a:t>
                      </a:r>
                      <a:endParaRPr lang="ru-RU" dirty="0">
                        <a:latin typeface="Times New Roman" pitchFamily="18" charset="0"/>
                        <a:cs typeface="Times New Roman" pitchFamily="18" charset="0"/>
                      </a:endParaRPr>
                    </a:p>
                  </a:txBody>
                  <a:tcPr/>
                </a:tc>
                <a:tc>
                  <a:txBody>
                    <a:bodyPr/>
                    <a:lstStyle/>
                    <a:p>
                      <a:pPr algn="ctr"/>
                      <a:endParaRPr lang="ru-RU" dirty="0"/>
                    </a:p>
                  </a:txBody>
                  <a:tcPr/>
                </a:tc>
                <a:tc>
                  <a:txBody>
                    <a:bodyPr/>
                    <a:lstStyle/>
                    <a:p>
                      <a:endParaRPr lang="ru-RU"/>
                    </a:p>
                  </a:txBody>
                  <a:tcPr/>
                </a:tc>
              </a:tr>
              <a:tr h="615466">
                <a:tc>
                  <a:txBody>
                    <a:bodyPr/>
                    <a:lstStyle/>
                    <a:p>
                      <a:pPr algn="ctr"/>
                      <a:r>
                        <a:rPr lang="kk-KZ" dirty="0" smtClean="0">
                          <a:latin typeface="Times New Roman" pitchFamily="18" charset="0"/>
                          <a:cs typeface="Times New Roman" pitchFamily="18" charset="0"/>
                        </a:rPr>
                        <a:t>Жарманың барлығы</a:t>
                      </a:r>
                      <a:endParaRPr lang="ru-RU" dirty="0">
                        <a:latin typeface="Times New Roman" pitchFamily="18" charset="0"/>
                        <a:cs typeface="Times New Roman" pitchFamily="18" charset="0"/>
                      </a:endParaRPr>
                    </a:p>
                  </a:txBody>
                  <a:tcPr/>
                </a:tc>
                <a:tc>
                  <a:txBody>
                    <a:bodyPr/>
                    <a:lstStyle/>
                    <a:p>
                      <a:pPr algn="ctr"/>
                      <a:r>
                        <a:rPr lang="kk-KZ" dirty="0" smtClean="0"/>
                        <a:t>67,0</a:t>
                      </a:r>
                      <a:endParaRPr lang="ru-RU" dirty="0"/>
                    </a:p>
                  </a:txBody>
                  <a:tcPr/>
                </a:tc>
                <a:tc>
                  <a:txBody>
                    <a:bodyPr/>
                    <a:lstStyle/>
                    <a:p>
                      <a:pPr algn="ctr"/>
                      <a:r>
                        <a:rPr lang="kk-KZ" dirty="0" smtClean="0"/>
                        <a:t>66,0</a:t>
                      </a:r>
                      <a:endParaRPr lang="ru-RU" dirty="0"/>
                    </a:p>
                  </a:txBody>
                  <a:tcPr/>
                </a:tc>
                <a:tc>
                  <a:txBody>
                    <a:bodyPr/>
                    <a:lstStyle/>
                    <a:p>
                      <a:pPr algn="ctr"/>
                      <a:r>
                        <a:rPr lang="kk-KZ" dirty="0" smtClean="0">
                          <a:latin typeface="Times New Roman" pitchFamily="18" charset="0"/>
                          <a:cs typeface="Times New Roman" pitchFamily="18" charset="0"/>
                        </a:rPr>
                        <a:t>Қалдықтар</a:t>
                      </a:r>
                      <a:endParaRPr lang="ru-RU" dirty="0">
                        <a:latin typeface="Times New Roman" pitchFamily="18" charset="0"/>
                        <a:cs typeface="Times New Roman" pitchFamily="18" charset="0"/>
                      </a:endParaRPr>
                    </a:p>
                  </a:txBody>
                  <a:tcPr/>
                </a:tc>
                <a:tc>
                  <a:txBody>
                    <a:bodyPr/>
                    <a:lstStyle/>
                    <a:p>
                      <a:pPr algn="ctr"/>
                      <a:r>
                        <a:rPr lang="kk-KZ" dirty="0" smtClean="0"/>
                        <a:t>6,5</a:t>
                      </a:r>
                      <a:endParaRPr lang="ru-RU" dirty="0"/>
                    </a:p>
                  </a:txBody>
                  <a:tcPr/>
                </a:tc>
                <a:tc>
                  <a:txBody>
                    <a:bodyPr/>
                    <a:lstStyle/>
                    <a:p>
                      <a:pPr algn="ctr"/>
                      <a:r>
                        <a:rPr lang="kk-KZ" dirty="0" smtClean="0"/>
                        <a:t>7,0</a:t>
                      </a:r>
                      <a:endParaRPr lang="ru-RU" dirty="0"/>
                    </a:p>
                  </a:txBody>
                  <a:tcPr/>
                </a:tc>
              </a:tr>
              <a:tr h="615466">
                <a:tc>
                  <a:txBody>
                    <a:bodyPr/>
                    <a:lstStyle/>
                    <a:p>
                      <a:pPr algn="ctr"/>
                      <a:r>
                        <a:rPr lang="kk-KZ" dirty="0" smtClean="0">
                          <a:latin typeface="Times New Roman" pitchFamily="18" charset="0"/>
                          <a:cs typeface="Times New Roman" pitchFamily="18" charset="0"/>
                        </a:rPr>
                        <a:t>Жемдік ұнтақ</a:t>
                      </a:r>
                      <a:endParaRPr lang="ru-RU" dirty="0">
                        <a:latin typeface="Times New Roman" pitchFamily="18" charset="0"/>
                        <a:cs typeface="Times New Roman" pitchFamily="18" charset="0"/>
                      </a:endParaRPr>
                    </a:p>
                  </a:txBody>
                  <a:tcPr/>
                </a:tc>
                <a:tc>
                  <a:txBody>
                    <a:bodyPr/>
                    <a:lstStyle/>
                    <a:p>
                      <a:pPr algn="ctr"/>
                      <a:r>
                        <a:rPr lang="kk-KZ" dirty="0" smtClean="0"/>
                        <a:t>3,0</a:t>
                      </a:r>
                      <a:endParaRPr lang="ru-RU" dirty="0"/>
                    </a:p>
                  </a:txBody>
                  <a:tcPr/>
                </a:tc>
                <a:tc>
                  <a:txBody>
                    <a:bodyPr/>
                    <a:lstStyle/>
                    <a:p>
                      <a:pPr algn="ctr"/>
                      <a:r>
                        <a:rPr lang="kk-KZ" dirty="0" smtClean="0"/>
                        <a:t>6,0</a:t>
                      </a:r>
                      <a:endParaRPr lang="ru-RU" dirty="0"/>
                    </a:p>
                  </a:txBody>
                  <a:tcPr/>
                </a:tc>
                <a:tc>
                  <a:txBody>
                    <a:bodyPr/>
                    <a:lstStyle/>
                    <a:p>
                      <a:pPr algn="ctr"/>
                      <a:r>
                        <a:rPr lang="kk-KZ" dirty="0" smtClean="0">
                          <a:latin typeface="Times New Roman" pitchFamily="18" charset="0"/>
                          <a:cs typeface="Times New Roman" pitchFamily="18" charset="0"/>
                        </a:rPr>
                        <a:t>Кебуі</a:t>
                      </a:r>
                      <a:endParaRPr lang="ru-RU" dirty="0">
                        <a:latin typeface="Times New Roman" pitchFamily="18" charset="0"/>
                        <a:cs typeface="Times New Roman" pitchFamily="18" charset="0"/>
                      </a:endParaRPr>
                    </a:p>
                  </a:txBody>
                  <a:tcPr/>
                </a:tc>
                <a:tc>
                  <a:txBody>
                    <a:bodyPr/>
                    <a:lstStyle/>
                    <a:p>
                      <a:pPr algn="ctr"/>
                      <a:r>
                        <a:rPr lang="kk-KZ" dirty="0" smtClean="0"/>
                        <a:t>1,5</a:t>
                      </a:r>
                      <a:endParaRPr lang="ru-RU" dirty="0"/>
                    </a:p>
                  </a:txBody>
                  <a:tcPr/>
                </a:tc>
                <a:tc>
                  <a:txBody>
                    <a:bodyPr/>
                    <a:lstStyle/>
                    <a:p>
                      <a:pPr algn="ctr"/>
                      <a:r>
                        <a:rPr lang="kk-KZ" dirty="0" smtClean="0"/>
                        <a:t>1,0</a:t>
                      </a:r>
                      <a:endParaRPr lang="ru-RU" dirty="0"/>
                    </a:p>
                  </a:txBody>
                  <a:tcPr/>
                </a:tc>
              </a:tr>
              <a:tr h="351695">
                <a:tc>
                  <a:txBody>
                    <a:bodyPr/>
                    <a:lstStyle/>
                    <a:p>
                      <a:endParaRPr lang="ru-RU"/>
                    </a:p>
                  </a:txBody>
                  <a:tcPr/>
                </a:tc>
                <a:tc>
                  <a:txBody>
                    <a:bodyPr/>
                    <a:lstStyle/>
                    <a:p>
                      <a:endParaRPr lang="ru-RU"/>
                    </a:p>
                  </a:txBody>
                  <a:tcPr/>
                </a:tc>
                <a:tc>
                  <a:txBody>
                    <a:bodyPr/>
                    <a:lstStyle/>
                    <a:p>
                      <a:endParaRPr lang="ru-RU"/>
                    </a:p>
                  </a:txBody>
                  <a:tcPr/>
                </a:tc>
                <a:tc>
                  <a:txBody>
                    <a:bodyPr/>
                    <a:lstStyle/>
                    <a:p>
                      <a:pPr algn="ctr"/>
                      <a:r>
                        <a:rPr lang="kk-KZ" dirty="0" smtClean="0">
                          <a:latin typeface="Times New Roman" pitchFamily="18" charset="0"/>
                          <a:cs typeface="Times New Roman" pitchFamily="18" charset="0"/>
                        </a:rPr>
                        <a:t>Барлығы</a:t>
                      </a:r>
                      <a:endParaRPr lang="ru-RU" dirty="0">
                        <a:latin typeface="Times New Roman" pitchFamily="18" charset="0"/>
                        <a:cs typeface="Times New Roman" pitchFamily="18" charset="0"/>
                      </a:endParaRPr>
                    </a:p>
                  </a:txBody>
                  <a:tcPr/>
                </a:tc>
                <a:tc>
                  <a:txBody>
                    <a:bodyPr/>
                    <a:lstStyle/>
                    <a:p>
                      <a:pPr algn="ctr"/>
                      <a:r>
                        <a:rPr lang="kk-KZ" dirty="0" smtClean="0"/>
                        <a:t>100,0</a:t>
                      </a:r>
                      <a:endParaRPr lang="ru-RU" dirty="0"/>
                    </a:p>
                  </a:txBody>
                  <a:tcPr/>
                </a:tc>
                <a:tc>
                  <a:txBody>
                    <a:bodyPr/>
                    <a:lstStyle/>
                    <a:p>
                      <a:pPr algn="ctr"/>
                      <a:r>
                        <a:rPr lang="kk-KZ" dirty="0" smtClean="0"/>
                        <a:t>100,0</a:t>
                      </a:r>
                      <a:endParaRPr lang="ru-RU"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Grp="1" noChangeAspect="1" noChangeArrowheads="1"/>
          </p:cNvPicPr>
          <p:nvPr>
            <p:ph idx="1"/>
          </p:nvPr>
        </p:nvPicPr>
        <p:blipFill>
          <a:blip r:embed="rId2" cstate="print"/>
          <a:srcRect/>
          <a:stretch>
            <a:fillRect/>
          </a:stretch>
        </p:blipFill>
        <p:spPr bwMode="auto">
          <a:xfrm>
            <a:off x="0" y="0"/>
            <a:ext cx="9143999" cy="685800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dirty="0" smtClean="0"/>
              <a:t>Орындаған:</a:t>
            </a:r>
            <a:endParaRPr lang="ru-RU" dirty="0"/>
          </a:p>
        </p:txBody>
      </p:sp>
      <p:sp>
        <p:nvSpPr>
          <p:cNvPr id="3" name="Содержимое 2"/>
          <p:cNvSpPr>
            <a:spLocks noGrp="1"/>
          </p:cNvSpPr>
          <p:nvPr>
            <p:ph idx="1"/>
          </p:nvPr>
        </p:nvSpPr>
        <p:spPr/>
        <p:txBody>
          <a:bodyPr/>
          <a:lstStyle/>
          <a:p>
            <a:r>
              <a:rPr lang="kk-KZ" dirty="0" smtClean="0">
                <a:latin typeface="Times New Roman" pitchFamily="18" charset="0"/>
                <a:cs typeface="Times New Roman" pitchFamily="18" charset="0"/>
              </a:rPr>
              <a:t>Жумахметова Гульзира</a:t>
            </a:r>
          </a:p>
          <a:p>
            <a:pPr>
              <a:buNone/>
            </a:pPr>
            <a:r>
              <a:rPr lang="kk-KZ" dirty="0" smtClean="0">
                <a:latin typeface="Times New Roman" pitchFamily="18" charset="0"/>
                <a:cs typeface="Times New Roman" pitchFamily="18" charset="0"/>
              </a:rPr>
              <a:t>    Агроинженерия – 0910050 топ</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dirty="0" smtClean="0">
                <a:latin typeface="Times New Roman" pitchFamily="18" charset="0"/>
                <a:cs typeface="Times New Roman" pitchFamily="18" charset="0"/>
              </a:rPr>
              <a:t>Жоспар:</a:t>
            </a:r>
            <a:endParaRPr lang="ru-RU" dirty="0"/>
          </a:p>
        </p:txBody>
      </p:sp>
      <p:sp>
        <p:nvSpPr>
          <p:cNvPr id="3" name="Содержимое 2"/>
          <p:cNvSpPr>
            <a:spLocks noGrp="1"/>
          </p:cNvSpPr>
          <p:nvPr>
            <p:ph idx="1"/>
          </p:nvPr>
        </p:nvSpPr>
        <p:spPr/>
        <p:txBody>
          <a:bodyPr/>
          <a:lstStyle/>
          <a:p>
            <a:pPr marL="578358" indent="-514350">
              <a:buFont typeface="+mj-lt"/>
              <a:buAutoNum type="arabicParenR"/>
            </a:pPr>
            <a:r>
              <a:rPr lang="kk-KZ" dirty="0" smtClean="0">
                <a:latin typeface="Times New Roman" pitchFamily="18" charset="0"/>
                <a:cs typeface="Times New Roman" pitchFamily="18" charset="0"/>
              </a:rPr>
              <a:t>Қарақұмық туралы жалпы мағлұматтар;</a:t>
            </a:r>
          </a:p>
          <a:p>
            <a:pPr marL="578358" indent="-514350">
              <a:buFont typeface="+mj-lt"/>
              <a:buAutoNum type="arabicParenR"/>
            </a:pPr>
            <a:r>
              <a:rPr lang="kk-KZ" dirty="0" smtClean="0">
                <a:latin typeface="Times New Roman" pitchFamily="18" charset="0"/>
                <a:cs typeface="Times New Roman" pitchFamily="18" charset="0"/>
              </a:rPr>
              <a:t>Қарақұмықтың түрлері;</a:t>
            </a:r>
          </a:p>
          <a:p>
            <a:pPr marL="578358" indent="-514350">
              <a:buFont typeface="+mj-lt"/>
              <a:buAutoNum type="arabicParenR"/>
            </a:pPr>
            <a:r>
              <a:rPr lang="kk-KZ" dirty="0" smtClean="0">
                <a:latin typeface="Times New Roman" pitchFamily="18" charset="0"/>
                <a:cs typeface="Times New Roman" pitchFamily="18" charset="0"/>
              </a:rPr>
              <a:t>Қарақұмықты алу тәсілдері;</a:t>
            </a:r>
          </a:p>
          <a:p>
            <a:pPr marL="578358" indent="-514350">
              <a:buFont typeface="+mj-lt"/>
              <a:buAutoNum type="arabicParenR"/>
            </a:pPr>
            <a:r>
              <a:rPr lang="kk-KZ" dirty="0" smtClean="0">
                <a:latin typeface="Times New Roman" pitchFamily="18" charset="0"/>
                <a:cs typeface="Times New Roman" pitchFamily="18" charset="0"/>
              </a:rPr>
              <a:t>Қарақұмықты ақтау процесі;</a:t>
            </a:r>
          </a:p>
          <a:p>
            <a:pPr marL="578358" indent="-514350">
              <a:buFont typeface="+mj-lt"/>
              <a:buAutoNum type="arabicParenR"/>
            </a:pPr>
            <a:r>
              <a:rPr lang="kk-KZ" dirty="0" smtClean="0">
                <a:latin typeface="Times New Roman" pitchFamily="18" charset="0"/>
                <a:cs typeface="Times New Roman" pitchFamily="18" charset="0"/>
              </a:rPr>
              <a:t>Қарақұмықтың шығындары.</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41274" y="-500090"/>
            <a:ext cx="9185274" cy="71438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0" y="142852"/>
            <a:ext cx="9144000" cy="6715148"/>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97642"/>
          </a:xfrm>
        </p:spPr>
        <p:txBody>
          <a:bodyPr>
            <a:normAutofit fontScale="77500" lnSpcReduction="20000"/>
          </a:bodyPr>
          <a:lstStyle/>
          <a:p>
            <a:pPr>
              <a:buFont typeface="Wingdings" pitchFamily="2" charset="2"/>
              <a:buChar char="v"/>
            </a:pPr>
            <a:endParaRPr lang="kk-KZ" dirty="0" smtClean="0"/>
          </a:p>
          <a:p>
            <a:pPr>
              <a:buFont typeface="Wingdings" pitchFamily="2" charset="2"/>
              <a:buChar char="v"/>
            </a:pPr>
            <a:r>
              <a:rPr lang="kk-KZ" dirty="0" smtClean="0">
                <a:latin typeface="Times New Roman" pitchFamily="18" charset="0"/>
                <a:cs typeface="Times New Roman" pitchFamily="18" charset="0"/>
              </a:rPr>
              <a:t>Қарақұмықтан алынған заттардың жұғымдық және биологиялық құндылығы өте жоғары болады.</a:t>
            </a:r>
          </a:p>
          <a:p>
            <a:pPr>
              <a:buFont typeface="Wingdings" pitchFamily="2" charset="2"/>
              <a:buChar char="v"/>
            </a:pPr>
            <a:r>
              <a:rPr lang="kk-KZ" dirty="0" smtClean="0">
                <a:latin typeface="Times New Roman" pitchFamily="18" charset="0"/>
                <a:cs typeface="Times New Roman" pitchFamily="18" charset="0"/>
              </a:rPr>
              <a:t>Құрамындағы нәруыздың мөлшеріне байланысты олар бірінші қатардағы жармаларға жатады, онда негізгі тапшы амин қышқылдар, басқа жармалармен салыстырғанда едәуір көп.</a:t>
            </a:r>
          </a:p>
          <a:p>
            <a:pPr>
              <a:buFont typeface="Wingdings" pitchFamily="2" charset="2"/>
              <a:buChar char="v"/>
            </a:pPr>
            <a:r>
              <a:rPr lang="kk-KZ" dirty="0" smtClean="0">
                <a:latin typeface="Times New Roman" pitchFamily="18" charset="0"/>
                <a:cs typeface="Times New Roman" pitchFamily="18" charset="0"/>
              </a:rPr>
              <a:t>Қарақұмық жармасы майға бай келеді (2,56%), оның құрамында көп мөлшерде витаминдер (В1,В2,РР) мен минералдық заттар болады.</a:t>
            </a:r>
          </a:p>
          <a:p>
            <a:pPr>
              <a:buFont typeface="Wingdings" pitchFamily="2" charset="2"/>
              <a:buChar char="v"/>
            </a:pPr>
            <a:r>
              <a:rPr lang="kk-KZ" dirty="0" smtClean="0">
                <a:latin typeface="Times New Roman" pitchFamily="18" charset="0"/>
                <a:cs typeface="Times New Roman" pitchFamily="18" charset="0"/>
              </a:rPr>
              <a:t>Басқа жарма дақылдарына қарағанда қарақұмық дәнінің формасы жағынан ерекшелігі бар – ол үш қырлы болады.</a:t>
            </a:r>
          </a:p>
          <a:p>
            <a:pPr>
              <a:buFont typeface="Wingdings" pitchFamily="2" charset="2"/>
              <a:buChar char="v"/>
            </a:pPr>
            <a:r>
              <a:rPr lang="kk-KZ" dirty="0" smtClean="0">
                <a:latin typeface="Times New Roman" pitchFamily="18" charset="0"/>
                <a:cs typeface="Times New Roman" pitchFamily="18" charset="0"/>
              </a:rPr>
              <a:t>Дәннің сырты ұрықтық қабықпен жабылған, оның мөлшері дәннің салмағының 15-20%-ін құрайды.</a:t>
            </a:r>
          </a:p>
          <a:p>
            <a:pPr>
              <a:buFont typeface="Wingdings" pitchFamily="2" charset="2"/>
              <a:buChar char="v"/>
            </a:pPr>
            <a:r>
              <a:rPr lang="kk-KZ" dirty="0" smtClean="0">
                <a:latin typeface="Times New Roman" pitchFamily="18" charset="0"/>
                <a:cs typeface="Times New Roman" pitchFamily="18" charset="0"/>
              </a:rPr>
              <a:t>Ұрығы өте ірі және дәннің ішінде орналасқан.</a:t>
            </a:r>
          </a:p>
          <a:p>
            <a:pPr>
              <a:buFont typeface="Wingdings" pitchFamily="2" charset="2"/>
              <a:buChar char="v"/>
            </a:pPr>
            <a:r>
              <a:rPr lang="kk-KZ" dirty="0" smtClean="0">
                <a:latin typeface="Times New Roman" pitchFamily="18" charset="0"/>
                <a:cs typeface="Times New Roman" pitchFamily="18" charset="0"/>
              </a:rPr>
              <a:t>Ерекшелігіне байланысты қарақұмық жармасы ажарланбайды.</a:t>
            </a:r>
          </a:p>
          <a:p>
            <a:pPr>
              <a:buFont typeface="Wingdings" pitchFamily="2" charset="2"/>
              <a:buChar char="v"/>
            </a:pPr>
            <a:r>
              <a:rPr lang="kk-KZ" dirty="0" smtClean="0">
                <a:latin typeface="Times New Roman" pitchFamily="18" charset="0"/>
                <a:cs typeface="Times New Roman" pitchFamily="18" charset="0"/>
              </a:rPr>
              <a:t>Қоспалары  – жабайы тұрып (редька) тұқымы, қырлық (татарская гречиха), бидай,т.б. Кездеседі.</a:t>
            </a:r>
          </a:p>
          <a:p>
            <a:endParaRPr lang="ru-RU"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204</TotalTime>
  <Words>1227</Words>
  <Application>Microsoft Office PowerPoint</Application>
  <PresentationFormat>Экран (4:3)</PresentationFormat>
  <Paragraphs>185</Paragraphs>
  <Slides>33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Яркая</vt:lpstr>
      <vt:lpstr>Қарақұмық жармасын алу тәсілі</vt:lpstr>
      <vt:lpstr>Слайд 2</vt:lpstr>
      <vt:lpstr>Мақсаты:</vt:lpstr>
      <vt:lpstr>Жоспар:</vt:lpstr>
      <vt:lpstr>Слайд 5</vt:lpstr>
      <vt:lpstr>Слайд 6</vt:lpstr>
      <vt:lpstr>Слайд 7</vt:lpstr>
      <vt:lpstr>Слайд 8</vt:lpstr>
      <vt:lpstr>Слайд 9</vt:lpstr>
      <vt:lpstr>Слайд 10</vt:lpstr>
      <vt:lpstr>Гречка зеленая – ценный диетический продукт</vt:lpstr>
      <vt:lpstr>Ірілігі әр түрлі бөлшектерді ақтаудың сапасы</vt:lpstr>
      <vt:lpstr>Слайд 13</vt:lpstr>
      <vt:lpstr>Слайд 14</vt:lpstr>
      <vt:lpstr>Слайд 15</vt:lpstr>
      <vt:lpstr>Слайд 16</vt:lpstr>
      <vt:lpstr>Қарақұмықты қоспалардан тазалау</vt:lpstr>
      <vt:lpstr>Слайд 18</vt:lpstr>
      <vt:lpstr>Қарақұмықты ылғалдау және булау</vt:lpstr>
      <vt:lpstr>Ақтау бөлімінің операциялары:</vt:lpstr>
      <vt:lpstr>Дәндерді ақтау алдында бөлшектеу</vt:lpstr>
      <vt:lpstr>Бөлініп алыну қиын қоспалардан тазалайтын електер</vt:lpstr>
      <vt:lpstr>Дәнді ақтау және ақталған заттарды бөлшектеу</vt:lpstr>
      <vt:lpstr>Дәннің ірілігі мен дайындау тәсіліне байланысты ақтау коэффициенті</vt:lpstr>
      <vt:lpstr>Слайд 25</vt:lpstr>
      <vt:lpstr>Ақталған дәнді (ядрицаны) екі ағыммен тексеруге жібереді:</vt:lpstr>
      <vt:lpstr>Слайд 27</vt:lpstr>
      <vt:lpstr>Қарақұмықтың қауызын екі бағытпен тексереді:</vt:lpstr>
      <vt:lpstr>Дайын өнімдердің шығымы</vt:lpstr>
      <vt:lpstr>Слайд 30</vt:lpstr>
      <vt:lpstr>Қарақұмық дәнінен алынатын дайын өнімдердің шығымы</vt:lpstr>
      <vt:lpstr>Слайд 32</vt:lpstr>
      <vt:lpstr>Орындаған:</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Қарақұмық жармасын алу тәсілі</dc:title>
  <dc:creator>UserLib</dc:creator>
  <cp:lastModifiedBy>User</cp:lastModifiedBy>
  <cp:revision>34</cp:revision>
  <dcterms:created xsi:type="dcterms:W3CDTF">2011-11-15T08:18:34Z</dcterms:created>
  <dcterms:modified xsi:type="dcterms:W3CDTF">2012-01-13T04:11:52Z</dcterms:modified>
</cp:coreProperties>
</file>